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comments/modernComment_115_1911B73A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20"/>
  </p:sldMasterIdLst>
  <p:sldIdLst>
    <p:sldId id="256" r:id="rId21"/>
    <p:sldId id="257" r:id="rId22"/>
    <p:sldId id="296" r:id="rId23"/>
    <p:sldId id="285" r:id="rId24"/>
    <p:sldId id="259" r:id="rId25"/>
    <p:sldId id="283" r:id="rId26"/>
    <p:sldId id="282" r:id="rId27"/>
    <p:sldId id="294" r:id="rId28"/>
    <p:sldId id="299" r:id="rId29"/>
    <p:sldId id="277" r:id="rId30"/>
    <p:sldId id="274" r:id="rId31"/>
    <p:sldId id="278" r:id="rId32"/>
    <p:sldId id="279" r:id="rId33"/>
    <p:sldId id="281" r:id="rId34"/>
    <p:sldId id="293" r:id="rId35"/>
    <p:sldId id="290" r:id="rId36"/>
    <p:sldId id="288" r:id="rId37"/>
    <p:sldId id="289" r:id="rId38"/>
    <p:sldId id="304" r:id="rId39"/>
    <p:sldId id="302" r:id="rId40"/>
    <p:sldId id="291" r:id="rId41"/>
    <p:sldId id="292" r:id="rId42"/>
    <p:sldId id="286" r:id="rId43"/>
    <p:sldId id="295" r:id="rId44"/>
    <p:sldId id="300" r:id="rId45"/>
    <p:sldId id="275" r:id="rId46"/>
    <p:sldId id="266" r:id="rId47"/>
    <p:sldId id="260" r:id="rId48"/>
    <p:sldId id="301" r:id="rId49"/>
    <p:sldId id="276" r:id="rId50"/>
    <p:sldId id="303" r:id="rId51"/>
    <p:sldId id="298" r:id="rId52"/>
    <p:sldId id="272" r:id="rId53"/>
    <p:sldId id="284" r:id="rId54"/>
    <p:sldId id="273" r:id="rId55"/>
    <p:sldId id="267" r:id="rId56"/>
    <p:sldId id="305" r:id="rId57"/>
    <p:sldId id="297" r:id="rId58"/>
    <p:sldId id="261" r:id="rId59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4DD69B4-BDC9-2F94-1AD7-EA12D4E3D8C6}" name="Clóvis Klock" initials="CK" userId="924fd9e1dd4116c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799B23B-EC83-4686-B30A-512413B5E67A}" styleName="Estilo Claro 3 - Ênfas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41" autoAdjust="0"/>
    <p:restoredTop sz="94660"/>
  </p:normalViewPr>
  <p:slideViewPr>
    <p:cSldViewPr snapToGrid="0">
      <p:cViewPr varScale="1">
        <p:scale>
          <a:sx n="46" d="100"/>
          <a:sy n="46" d="100"/>
        </p:scale>
        <p:origin x="8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63" Type="http://schemas.openxmlformats.org/officeDocument/2006/relationships/tableStyles" Target="tableStyle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slide" Target="slides/slide9.xml"/><Relationship Id="rId11" Type="http://schemas.openxmlformats.org/officeDocument/2006/relationships/customXml" Target="../customXml/item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5" Type="http://schemas.openxmlformats.org/officeDocument/2006/relationships/customXml" Target="../customXml/item5.xml"/><Relationship Id="rId61" Type="http://schemas.openxmlformats.org/officeDocument/2006/relationships/viewProps" Target="viewProps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microsoft.com/office/2018/10/relationships/authors" Target="authors.xml"/><Relationship Id="rId8" Type="http://schemas.openxmlformats.org/officeDocument/2006/relationships/customXml" Target="../customXml/item8.xml"/><Relationship Id="rId51" Type="http://schemas.openxmlformats.org/officeDocument/2006/relationships/slide" Target="slides/slide31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20" Type="http://schemas.openxmlformats.org/officeDocument/2006/relationships/slideMaster" Target="slideMasters/slideMaster1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" Type="http://schemas.openxmlformats.org/officeDocument/2006/relationships/customXml" Target="../customXml/item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/Relationships>
</file>

<file path=ppt/comments/modernComment_115_1911B73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4B6B1BE-008C-44FF-95E4-028E6022C894}" authorId="{14DD69B4-BDC9-2F94-1AD7-EA12D4E3D8C6}" created="2024-05-23T01:03:51.134">
    <pc:sldMkLst xmlns:pc="http://schemas.microsoft.com/office/powerpoint/2013/main/command">
      <pc:docMk/>
      <pc:sldMk cId="420591418" sldId="277"/>
    </pc:sldMkLst>
    <p188:txBody>
      <a:bodyPr/>
      <a:lstStyle/>
      <a:p>
        <a:r>
          <a:rPr lang="pt-BR"/>
          <a:t>https://www.pathologyoutlines.com/topic/thyroidnodular.html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../customXml/item16.xml"/><Relationship Id="rId7" Type="http://schemas.openxmlformats.org/officeDocument/2006/relationships/image" Target="../media/image4.png"/><Relationship Id="rId2" Type="http://schemas.openxmlformats.org/officeDocument/2006/relationships/customXml" Target="../../customXml/item9.xml"/><Relationship Id="rId1" Type="http://schemas.openxmlformats.org/officeDocument/2006/relationships/customXml" Target="../../customXml/item13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0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7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15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11.xml"/><Relationship Id="rId1" Type="http://schemas.openxmlformats.org/officeDocument/2006/relationships/customXml" Target="../../customXml/item19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12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18.xml"/><Relationship Id="rId1" Type="http://schemas.openxmlformats.org/officeDocument/2006/relationships/customXml" Target="../../customXml/item1.xml"/><Relationship Id="rId6" Type="http://schemas.openxmlformats.org/officeDocument/2006/relationships/image" Target="../media/image14.png"/><Relationship Id="rId5" Type="http://schemas.openxmlformats.org/officeDocument/2006/relationships/image" Target="../media/image17.jp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12508" y="4122782"/>
            <a:ext cx="13716000" cy="240755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9200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8" y="678647"/>
            <a:ext cx="8343712" cy="213599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676" y="9109915"/>
            <a:ext cx="1225590" cy="96515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486" y="7124700"/>
            <a:ext cx="1006194" cy="162877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7562497"/>
            <a:ext cx="1350090" cy="44564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8215620"/>
            <a:ext cx="1350090" cy="445405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1454150" y="7499350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463926" y="8141912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1178870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9890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9882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3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1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2445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135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4.xml"/><Relationship Id="rId1" Type="http://schemas.openxmlformats.org/officeDocument/2006/relationships/customXml" Target="../../customXml/item7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microsoft.com/office/2018/10/relationships/comments" Target="../comments/modernComment_115_1911B73A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customXml" Target="../../customXml/item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ncer.gov/about-nci/organization/ccg/research/structural-genomics/tcga" TargetMode="Externa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3.xml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icer1syndrome.ca/pt/galeria-de-imagens-de-patologia/#PinB" TargetMode="External"/><Relationship Id="rId3" Type="http://schemas.openxmlformats.org/officeDocument/2006/relationships/hyperlink" Target="https://www.dicer1syndrome.ca/pt/galeria-de-imagens-de-patologia/#cERMS" TargetMode="External"/><Relationship Id="rId7" Type="http://schemas.openxmlformats.org/officeDocument/2006/relationships/hyperlink" Target="https://www.dicer1syndrome.ca/pt/galeria-de-imagens-de-patologia/#oERMS" TargetMode="External"/><Relationship Id="rId2" Type="http://schemas.openxmlformats.org/officeDocument/2006/relationships/hyperlink" Target="https://www.dicer1syndrome.ca/pt/galeria-de-imagens-de-patologia/#CBME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dicer1syndrome.ca/pt/galeria-de-imagens-de-patologia/#NCMH" TargetMode="External"/><Relationship Id="rId5" Type="http://schemas.openxmlformats.org/officeDocument/2006/relationships/hyperlink" Target="https://www.dicer1syndrome.ca/pt/galeria-de-imagens-de-patologia/#FVPTC" TargetMode="External"/><Relationship Id="rId4" Type="http://schemas.openxmlformats.org/officeDocument/2006/relationships/hyperlink" Target="https://www.dicer1syndrome.ca/pt/galeria-de-imagens-de-patologia/#C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3677033" TargetMode="External"/><Relationship Id="rId2" Type="http://schemas.openxmlformats.org/officeDocument/2006/relationships/hyperlink" Target="https://www.ncbi.nlm.nih.gov/pubmed/12733137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doi.org/10.1016/j.mpdhp.2017.06.004" TargetMode="External"/><Relationship Id="rId4" Type="http://schemas.openxmlformats.org/officeDocument/2006/relationships/hyperlink" Target="https://www.ncbi.nlm.nih.gov/pubmed/10594284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8.xml"/><Relationship Id="rId4" Type="http://schemas.openxmlformats.org/officeDocument/2006/relationships/image" Target="../media/image51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6.xml"/><Relationship Id="rId1" Type="http://schemas.openxmlformats.org/officeDocument/2006/relationships/customXml" Target="../../customXml/item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6.xml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e-enm.org/journal/view.php?number=2333" TargetMode="Externa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" y="4573044"/>
            <a:ext cx="10922000" cy="1525982"/>
          </a:xfrm>
        </p:spPr>
        <p:txBody>
          <a:bodyPr/>
          <a:lstStyle/>
          <a:p>
            <a:pPr algn="l"/>
            <a:r>
              <a:rPr lang="en-US" sz="3200" b="1" i="0" dirty="0">
                <a:solidFill>
                  <a:srgbClr val="0070C0"/>
                </a:solidFill>
                <a:effectLst/>
                <a:highlight>
                  <a:srgbClr val="EEEEEE"/>
                </a:highlight>
                <a:latin typeface="Montserrat" panose="020F0502020204030204" pitchFamily="2" charset="0"/>
              </a:rPr>
              <a:t>The refashioned benign thyroid tumors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CLÓVIS KLOCK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MEDICINA DIAGNÓSTICA E ELIEL FIGUEIREDO </a:t>
            </a:r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08" y="3417932"/>
            <a:ext cx="3521392" cy="32572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12508" y="6689115"/>
            <a:ext cx="3521392" cy="325729"/>
          </a:xfrm>
          <a:prstGeom prst="rect">
            <a:avLst/>
          </a:prstGeom>
        </p:spPr>
      </p:pic>
      <p:pic>
        <p:nvPicPr>
          <p:cNvPr id="8" name="Imagem 7" descr="Diagrama&#10;&#10;Descrição gerada automaticamente">
            <a:extLst>
              <a:ext uri="{FF2B5EF4-FFF2-40B4-BE49-F238E27FC236}">
                <a16:creationId xmlns:a16="http://schemas.microsoft.com/office/drawing/2014/main" id="{935F1F2B-FED3-B50B-82AD-2739FD0625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390" y="2365506"/>
            <a:ext cx="5435323" cy="373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34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1370C8-A3F1-39F4-3CE0-13B73D4DD1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BÓCIO COLÓIDE</a:t>
            </a:r>
          </a:p>
        </p:txBody>
      </p:sp>
      <p:pic>
        <p:nvPicPr>
          <p:cNvPr id="5" name="Imagem 4" descr="Homem sem camisa&#10;&#10;Descrição gerada automaticamente com confiança média">
            <a:extLst>
              <a:ext uri="{FF2B5EF4-FFF2-40B4-BE49-F238E27FC236}">
                <a16:creationId xmlns:a16="http://schemas.microsoft.com/office/drawing/2014/main" id="{574ACEBE-1652-CA5B-A8F7-4DBC03BC5E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81" y="2037213"/>
            <a:ext cx="5485967" cy="7069119"/>
          </a:xfrm>
          <a:prstGeom prst="rect">
            <a:avLst/>
          </a:prstGeom>
        </p:spPr>
      </p:pic>
      <p:pic>
        <p:nvPicPr>
          <p:cNvPr id="7" name="Imagem 6" descr="Homem olhando para o forno&#10;&#10;Descrição gerada automaticamente com confiança baixa">
            <a:extLst>
              <a:ext uri="{FF2B5EF4-FFF2-40B4-BE49-F238E27FC236}">
                <a16:creationId xmlns:a16="http://schemas.microsoft.com/office/drawing/2014/main" id="{D6F8860F-6C67-07BE-75E0-BF5DA90EB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448" y="2037213"/>
            <a:ext cx="7591425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9141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C56D87-215E-8FA5-55DD-A4D358BE40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BÓCIO COLÓIDE</a:t>
            </a:r>
          </a:p>
        </p:txBody>
      </p:sp>
      <p:pic>
        <p:nvPicPr>
          <p:cNvPr id="5" name="Imagem 4" descr="Uma imagem contendo animal, pedaço, neve, bolo&#10;&#10;Descrição gerada automaticamente">
            <a:extLst>
              <a:ext uri="{FF2B5EF4-FFF2-40B4-BE49-F238E27FC236}">
                <a16:creationId xmlns:a16="http://schemas.microsoft.com/office/drawing/2014/main" id="{0628E839-1CBA-2724-FB44-43160C1E1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616200"/>
            <a:ext cx="9118600" cy="596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26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83BEB6-C9CD-972C-20E7-F9397A9CD0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 descr="Uma imagem contendo comida, pedaço, prato, neve&#10;&#10;Descrição gerada automaticamente">
            <a:extLst>
              <a:ext uri="{FF2B5EF4-FFF2-40B4-BE49-F238E27FC236}">
                <a16:creationId xmlns:a16="http://schemas.microsoft.com/office/drawing/2014/main" id="{1BE0134E-0496-6F73-EDFB-A0B83CCC3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126" y="2646218"/>
            <a:ext cx="8950037" cy="536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99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7594C2-8D79-D80F-5426-9018B466B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986" y="524177"/>
            <a:ext cx="12124814" cy="1216131"/>
          </a:xfrm>
        </p:spPr>
        <p:txBody>
          <a:bodyPr/>
          <a:lstStyle/>
          <a:p>
            <a:r>
              <a:rPr lang="pt-BR" dirty="0"/>
              <a:t>CATEGORIA 2 – PAAF – </a:t>
            </a:r>
            <a:r>
              <a:rPr lang="pt-BR" dirty="0" err="1"/>
              <a:t>cellblock</a:t>
            </a:r>
            <a:endParaRPr lang="pt-BR" dirty="0"/>
          </a:p>
        </p:txBody>
      </p:sp>
      <p:pic>
        <p:nvPicPr>
          <p:cNvPr id="5" name="Imagem 4" descr="Desenho de um cachorro&#10;&#10;Descrição gerada automaticamente com confiança baixa">
            <a:extLst>
              <a:ext uri="{FF2B5EF4-FFF2-40B4-BE49-F238E27FC236}">
                <a16:creationId xmlns:a16="http://schemas.microsoft.com/office/drawing/2014/main" id="{8E020F9E-727D-B9C7-F267-875DAEECDE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68" y="2044700"/>
            <a:ext cx="14684994" cy="771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40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35DEB8-0D21-80AF-CB53-9C87965B9A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Cuidar em área de PAAF</a:t>
            </a:r>
          </a:p>
        </p:txBody>
      </p:sp>
      <p:pic>
        <p:nvPicPr>
          <p:cNvPr id="5" name="Imagem 4" descr="Mapa&#10;&#10;Descrição gerada automaticamente">
            <a:extLst>
              <a:ext uri="{FF2B5EF4-FFF2-40B4-BE49-F238E27FC236}">
                <a16:creationId xmlns:a16="http://schemas.microsoft.com/office/drawing/2014/main" id="{29757061-D219-3BD5-AB7D-1779EBE2C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6" y="2128771"/>
            <a:ext cx="16877001" cy="76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94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F99E71-554B-B355-8AD6-603210876B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2" name="Picture 2" descr="A close-up of a brain&#10;&#10;Description automatically generated with medium confidence">
            <a:extLst>
              <a:ext uri="{FF2B5EF4-FFF2-40B4-BE49-F238E27FC236}">
                <a16:creationId xmlns:a16="http://schemas.microsoft.com/office/drawing/2014/main" id="{9F23314B-4F0C-7BBA-10C9-6CCBC06A1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873" y="2577216"/>
            <a:ext cx="13244945" cy="729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592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C37E2E-AE13-3434-59D6-2A96D1EDA9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24177"/>
            <a:ext cx="12407900" cy="1216131"/>
          </a:xfrm>
        </p:spPr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44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Follicular adenoma with papillary architecture</a:t>
            </a:r>
            <a:br>
              <a:rPr lang="en-US" sz="4400" b="0" dirty="0">
                <a:effectLst/>
              </a:rPr>
            </a:br>
            <a:br>
              <a:rPr lang="en-US" sz="4400" dirty="0"/>
            </a:br>
            <a:endParaRPr lang="pt-BR" sz="4400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7945053-593E-C5A7-6531-86A75FF8A3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000" y="2804391"/>
            <a:ext cx="18275300" cy="5769429"/>
          </a:xfrm>
        </p:spPr>
        <p:txBody>
          <a:bodyPr/>
          <a:lstStyle/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400" b="0" i="0" u="none" strike="noStrike" dirty="0">
                <a:solidFill>
                  <a:schemeClr val="tx1"/>
                </a:solidFill>
                <a:effectLst/>
              </a:rPr>
              <a:t>A benign non-invasive encapsulated follicular-cell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4400" b="0" i="0" u="none" strike="noStrike" dirty="0">
              <a:solidFill>
                <a:schemeClr val="tx1"/>
              </a:solidFill>
              <a:effectLst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</a:pPr>
            <a:r>
              <a:rPr lang="en-US" sz="4400" b="0" i="0" u="none" strike="noStrike" dirty="0">
                <a:solidFill>
                  <a:schemeClr val="tx1"/>
                </a:solidFill>
                <a:effectLst/>
              </a:rPr>
              <a:t> derived neoplasm that is characterized by an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</a:pPr>
            <a:endParaRPr lang="en-US" sz="4400" b="0" i="0" u="none" strike="noStrike" dirty="0">
              <a:solidFill>
                <a:schemeClr val="tx1"/>
              </a:solidFill>
              <a:effectLst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</a:pPr>
            <a:r>
              <a:rPr lang="en-US" sz="4400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US" sz="4400" b="1" i="0" u="none" strike="noStrike" dirty="0">
                <a:solidFill>
                  <a:schemeClr val="tx1"/>
                </a:solidFill>
                <a:effectLst/>
              </a:rPr>
              <a:t>intrafollicular papillary architecture</a:t>
            </a:r>
            <a:r>
              <a:rPr lang="en-US" sz="4400" b="0" i="0" u="none" strike="noStrike" dirty="0">
                <a:solidFill>
                  <a:schemeClr val="tx1"/>
                </a:solidFill>
                <a:effectLst/>
              </a:rPr>
              <a:t>, lacks nuclear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</a:pPr>
            <a:endParaRPr lang="en-US" sz="4400" b="0" i="0" u="none" strike="noStrike" dirty="0">
              <a:solidFill>
                <a:schemeClr val="tx1"/>
              </a:solidFill>
              <a:effectLst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</a:pPr>
            <a:r>
              <a:rPr lang="en-US" sz="4400" b="0" i="0" u="none" strike="noStrike" dirty="0">
                <a:solidFill>
                  <a:schemeClr val="tx1"/>
                </a:solidFill>
                <a:effectLst/>
              </a:rPr>
              <a:t>features of papillary thyroid carcinoma, and is often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</a:pPr>
            <a:endParaRPr lang="en-US" sz="4400" b="0" i="0" u="none" strike="noStrike" dirty="0">
              <a:solidFill>
                <a:schemeClr val="tx1"/>
              </a:solidFill>
              <a:effectLst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</a:pPr>
            <a:r>
              <a:rPr lang="en-US" sz="4400" b="0" i="0" u="none" strike="noStrike" dirty="0">
                <a:solidFill>
                  <a:schemeClr val="tx1"/>
                </a:solidFill>
                <a:effectLst/>
              </a:rPr>
              <a:t> associated with autonomous hyperfunction (WHO 2022)</a:t>
            </a:r>
          </a:p>
          <a:p>
            <a:br>
              <a:rPr lang="en-US" sz="4400" b="0" dirty="0">
                <a:solidFill>
                  <a:schemeClr val="tx1"/>
                </a:solidFill>
                <a:effectLst/>
              </a:rPr>
            </a:br>
            <a:endParaRPr lang="pt-BR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271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2541DC-88BA-22E8-A6C5-546781925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24177"/>
            <a:ext cx="12746182" cy="1216131"/>
          </a:xfrm>
        </p:spPr>
        <p:txBody>
          <a:bodyPr/>
          <a:lstStyle/>
          <a:p>
            <a:r>
              <a:rPr lang="en-US" sz="44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Follicular adenoma with papillary architecture</a:t>
            </a:r>
            <a:endParaRPr lang="pt-BR" sz="4400" b="1" dirty="0">
              <a:solidFill>
                <a:schemeClr val="tx1"/>
              </a:solidFill>
            </a:endParaRP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ADAF29F-8246-A22C-E4A2-78FB32E48F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50" y="2535382"/>
            <a:ext cx="16725900" cy="6066147"/>
          </a:xfrm>
        </p:spPr>
        <p:txBody>
          <a:bodyPr/>
          <a:lstStyle/>
          <a:p>
            <a:pPr rtl="0">
              <a:spcBef>
                <a:spcPts val="1000"/>
              </a:spcBef>
              <a:spcAft>
                <a:spcPts val="0"/>
              </a:spcAft>
            </a:pPr>
            <a:r>
              <a:rPr lang="pt-BR" sz="44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Etiology</a:t>
            </a:r>
            <a:endParaRPr lang="pt-BR" sz="4400" b="1" i="0" u="none" strike="noStrike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1000"/>
              </a:spcBef>
              <a:spcAft>
                <a:spcPts val="0"/>
              </a:spcAft>
            </a:pPr>
            <a:endParaRPr lang="pt-BR" sz="4400" b="0" dirty="0">
              <a:solidFill>
                <a:schemeClr val="tx1"/>
              </a:solidFill>
              <a:effectLst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4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Unknown</a:t>
            </a:r>
            <a:endParaRPr lang="pt-BR" sz="4400" b="0" i="0" u="none" strike="noStrike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sz="4400" b="0" i="0" u="none" strike="noStrike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4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Few</a:t>
            </a:r>
            <a: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4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arise</a:t>
            </a:r>
            <a: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pt-BR" sz="4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setting </a:t>
            </a:r>
            <a:r>
              <a:rPr lang="pt-BR" sz="4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4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thyroid</a:t>
            </a:r>
            <a: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4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follicular</a:t>
            </a:r>
            <a: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nodular </a:t>
            </a:r>
            <a:r>
              <a:rPr lang="pt-BR" sz="4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disease</a:t>
            </a:r>
            <a:endParaRPr lang="pt-BR" sz="4400" b="0" i="0" u="none" strike="noStrike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</a:pPr>
            <a:b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pt-BR" sz="4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multinodular</a:t>
            </a:r>
            <a: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4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goiter</a:t>
            </a:r>
            <a: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 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sz="4400" b="0" i="0" u="none" strike="noStrike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Some </a:t>
            </a:r>
            <a:r>
              <a:rPr lang="pt-BR" sz="4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occur</a:t>
            </a:r>
            <a: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pt-BR" sz="4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patients</a:t>
            </a:r>
            <a: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4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with</a:t>
            </a:r>
            <a: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4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McCune</a:t>
            </a:r>
            <a: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Albright </a:t>
            </a:r>
            <a:r>
              <a:rPr lang="pt-BR" sz="4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syndrome</a:t>
            </a:r>
            <a: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pt-BR" sz="4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Carney</a:t>
            </a:r>
            <a:endParaRPr lang="pt-BR" sz="4400" b="0" i="0" u="none" strike="noStrike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</a:pPr>
            <a: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4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complex</a:t>
            </a:r>
            <a: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PTEN-HTS, </a:t>
            </a:r>
            <a:r>
              <a:rPr lang="pt-BR" sz="4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and</a:t>
            </a:r>
            <a: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DICER1 </a:t>
            </a:r>
            <a:r>
              <a:rPr lang="pt-BR" sz="4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syndrome</a:t>
            </a:r>
            <a:endParaRPr lang="pt-BR" sz="4400" b="0" i="0" u="none" strike="noStrike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09705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13AA01-5720-24B4-5357-1DD4206BBF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000" y="524177"/>
            <a:ext cx="12661900" cy="1216131"/>
          </a:xfrm>
        </p:spPr>
        <p:txBody>
          <a:bodyPr/>
          <a:lstStyle/>
          <a:p>
            <a:r>
              <a:rPr lang="en-US" sz="44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Follicular adenoma with papillary architecture</a:t>
            </a:r>
            <a:endParaRPr lang="pt-BR" sz="4400" b="1" dirty="0">
              <a:solidFill>
                <a:schemeClr val="tx1"/>
              </a:solidFill>
            </a:endParaRPr>
          </a:p>
        </p:txBody>
      </p:sp>
      <p:pic>
        <p:nvPicPr>
          <p:cNvPr id="5" name="Imagem 4" descr="Padrão do plano de fundo&#10;&#10;Descrição gerada automaticamente">
            <a:extLst>
              <a:ext uri="{FF2B5EF4-FFF2-40B4-BE49-F238E27FC236}">
                <a16:creationId xmlns:a16="http://schemas.microsoft.com/office/drawing/2014/main" id="{9A7FA8E2-5F96-913B-EC9C-620F6ABE0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93" y="2705100"/>
            <a:ext cx="10259607" cy="670106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9A983E3-C2C2-5DA0-24FE-05B92A03FB08}"/>
              </a:ext>
            </a:extLst>
          </p:cNvPr>
          <p:cNvSpPr txBox="1"/>
          <p:nvPr/>
        </p:nvSpPr>
        <p:spPr>
          <a:xfrm>
            <a:off x="0" y="4127500"/>
            <a:ext cx="7010400" cy="4785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1" i="0" u="none" strike="noStrike" dirty="0">
                <a:effectLst/>
                <a:latin typeface="Calibri" panose="020F0502020204030204" pitchFamily="34" charset="0"/>
              </a:rPr>
              <a:t>Histopathology</a:t>
            </a:r>
            <a:endParaRPr lang="en-US" sz="2800" b="0" dirty="0">
              <a:effectLst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effectLst/>
                <a:latin typeface="Calibri" panose="020F0502020204030204" pitchFamily="34" charset="0"/>
              </a:rPr>
              <a:t>These </a:t>
            </a:r>
            <a:r>
              <a:rPr lang="en-US" sz="2800" b="0" i="0" u="none" strike="noStrike" dirty="0" err="1">
                <a:effectLst/>
                <a:latin typeface="Calibri" panose="020F0502020204030204" pitchFamily="34" charset="0"/>
              </a:rPr>
              <a:t>tumours</a:t>
            </a:r>
            <a:r>
              <a:rPr lang="en-US" sz="2800" b="0" i="0" u="none" strike="noStrike" dirty="0">
                <a:effectLst/>
                <a:latin typeface="Calibri" panose="020F0502020204030204" pitchFamily="34" charset="0"/>
              </a:rPr>
              <a:t> have a characteristic morphology</a:t>
            </a:r>
            <a:endParaRPr lang="en-US" sz="2800" b="0" i="0" u="none" strike="noStrike" dirty="0"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effectLst/>
                <a:latin typeface="Calibri" panose="020F0502020204030204" pitchFamily="34" charset="0"/>
              </a:rPr>
              <a:t>They are usually cystic and show a mixture of follicular and papillary architecture that is neither random nor complex</a:t>
            </a:r>
            <a:endParaRPr lang="en-US" sz="2800" b="0" i="0" u="none" strike="noStrike" dirty="0"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effectLst/>
                <a:latin typeface="Calibri" panose="020F0502020204030204" pitchFamily="34" charset="0"/>
              </a:rPr>
              <a:t>Large follicles with complex papillary infoldings of the lining epithelium, with broad papillae showing an organized </a:t>
            </a:r>
            <a:r>
              <a:rPr lang="en-US" sz="2800" b="0" i="0" u="none" strike="noStrike" dirty="0" err="1">
                <a:effectLst/>
                <a:latin typeface="Calibri" panose="020F0502020204030204" pitchFamily="34" charset="0"/>
              </a:rPr>
              <a:t>centripedal</a:t>
            </a:r>
            <a:r>
              <a:rPr lang="en-US" sz="2800" b="0" i="0" u="none" strike="noStrike" dirty="0">
                <a:effectLst/>
                <a:latin typeface="Calibri" panose="020F0502020204030204" pitchFamily="34" charset="0"/>
              </a:rPr>
              <a:t> orientation </a:t>
            </a:r>
            <a:endParaRPr lang="en-US" sz="2800" b="0" i="0" u="none" strike="noStrike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332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3F884F-3237-46D4-AB06-3B8E72A6BB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ECAB389-F208-06D3-8465-8C8277134D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 fontAlgn="base"/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Paciente feminina com nódulo em 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tireóide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, 38 anos, 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tireóide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 pesando 45,0 g, </a:t>
            </a:r>
            <a:r>
              <a:rPr lang="pt-BR" i="0" dirty="0">
                <a:solidFill>
                  <a:schemeClr val="accent1">
                    <a:lumMod val="75000"/>
                  </a:schemeClr>
                </a:solidFill>
                <a:effectLst/>
              </a:rPr>
              <a:t>Lobo esquerdo, medindo: 5,5 x 3,7 x 2,4 cm. Ao corte: verifica-se nódulo medindo 4,0 x 3,2 x 2,8 cm.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4342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00325" y="525593"/>
            <a:ext cx="16287350" cy="1216131"/>
          </a:xfrm>
        </p:spPr>
        <p:txBody>
          <a:bodyPr/>
          <a:lstStyle/>
          <a:p>
            <a:r>
              <a:rPr lang="pt-BR" dirty="0"/>
              <a:t>Declaração de Conflito de Interesse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1000125" y="3113323"/>
            <a:ext cx="16287750" cy="4926269"/>
          </a:xfrm>
        </p:spPr>
        <p:txBody>
          <a:bodyPr/>
          <a:lstStyle/>
          <a:p>
            <a:r>
              <a:rPr lang="pt-BR" dirty="0" err="1"/>
              <a:t>Dr</a:t>
            </a:r>
            <a:r>
              <a:rPr lang="pt-BR" dirty="0"/>
              <a:t> Clóvis Klock - afirma não ter conflito</a:t>
            </a:r>
            <a:br>
              <a:rPr lang="pt-BR" dirty="0"/>
            </a:br>
            <a:r>
              <a:rPr lang="pt-BR" dirty="0"/>
              <a:t> de interesse a declarar</a:t>
            </a:r>
          </a:p>
          <a:p>
            <a:pPr>
              <a:lnSpc>
                <a:spcPts val="4000"/>
              </a:lnSpc>
            </a:pPr>
            <a:endParaRPr lang="pt-BR" sz="3000" dirty="0"/>
          </a:p>
          <a:p>
            <a:pPr>
              <a:lnSpc>
                <a:spcPts val="4000"/>
              </a:lnSpc>
            </a:pPr>
            <a:r>
              <a:rPr lang="pt-BR" sz="2600" dirty="0"/>
              <a:t>Exigência da RDC Nº 96/08 da ANVISA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874" y="1690912"/>
            <a:ext cx="6522253" cy="51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59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FA4C78-035A-92FD-6B0A-3E9416417B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24177"/>
            <a:ext cx="12763500" cy="1216131"/>
          </a:xfrm>
        </p:spPr>
        <p:txBody>
          <a:bodyPr/>
          <a:lstStyle/>
          <a:p>
            <a:r>
              <a:rPr lang="en-US" sz="44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Follicular adenoma with papillary architecture</a:t>
            </a:r>
            <a:endParaRPr lang="pt-BR" sz="4400" dirty="0"/>
          </a:p>
        </p:txBody>
      </p:sp>
      <p:pic>
        <p:nvPicPr>
          <p:cNvPr id="5" name="Imagem 4" descr="Uma imagem contendo ao ar livre, pássaro, neve, azul&#10;&#10;Descrição gerada automaticamente">
            <a:extLst>
              <a:ext uri="{FF2B5EF4-FFF2-40B4-BE49-F238E27FC236}">
                <a16:creationId xmlns:a16="http://schemas.microsoft.com/office/drawing/2014/main" id="{8F97D240-4C8E-3E28-B070-94788C7A0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202873"/>
            <a:ext cx="9296400" cy="692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89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AF5AECC3-9CC6-EC16-BFCF-4B3FF7094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86" y="1856508"/>
            <a:ext cx="12579532" cy="747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151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 picture containing fabric&#10;&#10;Description automatically generated">
            <a:extLst>
              <a:ext uri="{FF2B5EF4-FFF2-40B4-BE49-F238E27FC236}">
                <a16:creationId xmlns:a16="http://schemas.microsoft.com/office/drawing/2014/main" id="{649C137C-EE01-204E-940C-3B36CA6CA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5" y="1787236"/>
            <a:ext cx="13369635" cy="722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533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476A03-9F1B-72E5-8B68-27A1E4AF22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CATEGORIA II - TIREOIDITE</a:t>
            </a:r>
          </a:p>
        </p:txBody>
      </p:sp>
      <p:pic>
        <p:nvPicPr>
          <p:cNvPr id="4" name="Content Placeholder 4" descr="A picture containing blue, art&#10;&#10;Description automatically generated">
            <a:extLst>
              <a:ext uri="{FF2B5EF4-FFF2-40B4-BE49-F238E27FC236}">
                <a16:creationId xmlns:a16="http://schemas.microsoft.com/office/drawing/2014/main" id="{DDA56D05-5453-3821-2196-8316835C24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44"/>
          <a:stretch/>
        </p:blipFill>
        <p:spPr>
          <a:xfrm>
            <a:off x="2951019" y="3257182"/>
            <a:ext cx="11665974" cy="615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237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65171C-DC0F-56FA-D70D-EA814EEF0D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Uma imagem contendo Mapa&#10;&#10;Descrição gerada automaticamente">
            <a:extLst>
              <a:ext uri="{FF2B5EF4-FFF2-40B4-BE49-F238E27FC236}">
                <a16:creationId xmlns:a16="http://schemas.microsoft.com/office/drawing/2014/main" id="{DDA2B225-E1A8-276E-8B09-70422C8FB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9" y="1960390"/>
            <a:ext cx="15350836" cy="730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09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50A787-E5E5-4BC3-4446-7D6EB3FAE9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Dicer1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C1F0007-6BF3-A44A-417E-DF0A3437A3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5186" y="2336038"/>
            <a:ext cx="16969864" cy="6960362"/>
          </a:xfrm>
        </p:spPr>
        <p:txBody>
          <a:bodyPr/>
          <a:lstStyle/>
          <a:p>
            <a:r>
              <a:rPr lang="pt-BR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Esta condição – bócio </a:t>
            </a:r>
            <a:r>
              <a:rPr lang="pt-BR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multinodular</a:t>
            </a:r>
            <a:r>
              <a:rPr lang="pt-BR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 (GMN) – é muito comum na população geral. Portanto, o diagnóstico de GMN não caracteriza a presença de mutações da síndrome DICER1. No entanto, o GMN geralmente ocorre em uma idade mais precoce em portadores de mutação do que em membros da população em geral. Em portadores de mutações DICER1, o GMN geralmente aparece entre as idades de 10 e 30 anos, mas pode ocorrer a partir dos 5 anos de idade.</a:t>
            </a:r>
          </a:p>
          <a:p>
            <a:pPr algn="l"/>
            <a:r>
              <a:rPr lang="pt-BR" sz="28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As estimativas sobre a prevalência da síndrome DICER1 variam. Ela é uma predisposição relativamente recém-descoberta. Uma estimativa a coloca entre 1:2,529 e 1:10,600. </a:t>
            </a:r>
            <a:r>
              <a:rPr lang="pt-BR" sz="2800" b="0" i="0" u="none" strike="noStrike" dirty="0">
                <a:solidFill>
                  <a:srgbClr val="17818F"/>
                </a:solidFill>
                <a:effectLst/>
                <a:latin typeface="Open Sans" panose="020B0606030504020204" pitchFamily="34" charset="0"/>
                <a:hlinkClick r:id="rId2" tooltip="Atlas do Genoma do Câncer"/>
              </a:rPr>
              <a:t>O Atlas do Genoma do </a:t>
            </a:r>
            <a:r>
              <a:rPr lang="pt-BR" sz="2800" b="0" i="0" u="none" strike="noStrike" dirty="0" err="1">
                <a:solidFill>
                  <a:srgbClr val="17818F"/>
                </a:solidFill>
                <a:effectLst/>
                <a:latin typeface="Open Sans" panose="020B0606030504020204" pitchFamily="34" charset="0"/>
                <a:hlinkClick r:id="rId2" tooltip="Atlas do Genoma do Câncer"/>
              </a:rPr>
              <a:t>CâncerLink</a:t>
            </a:r>
            <a:r>
              <a:rPr lang="pt-BR" sz="2800" b="0" i="0" u="none" strike="noStrike" dirty="0">
                <a:solidFill>
                  <a:srgbClr val="17818F"/>
                </a:solidFill>
                <a:effectLst/>
                <a:latin typeface="Open Sans" panose="020B0606030504020204" pitchFamily="34" charset="0"/>
                <a:hlinkClick r:id="rId2" tooltip="Atlas do Genoma do Câncer"/>
              </a:rPr>
              <a:t> abre na nova janela</a:t>
            </a:r>
            <a:r>
              <a:rPr lang="pt-BR" sz="28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calculou a prevalência da síndrome DICER1 como 1:4.600.</a:t>
            </a:r>
          </a:p>
          <a:p>
            <a:pPr algn="l"/>
            <a:r>
              <a:rPr lang="pt-BR" sz="28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É importante lembrar que as predisposições genéticas para o câncer são raras. Elas são um fator em apenas 5% a 15% dos casos de câncer infantil.</a:t>
            </a:r>
          </a:p>
          <a:p>
            <a:pPr algn="l"/>
            <a:r>
              <a:rPr lang="pt-BR" sz="28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Nem todas as pessoas diagnosticadas com uma predisposição genética como a síndrome DICER1 vão desenvolver câncer.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34529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394689-30E1-7587-676D-DB18A854F2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DICER1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B6977DC-D410-055B-70EA-6D3418D9C3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Caso clínico paciente MASCULINO, 13 anos</a:t>
            </a:r>
          </a:p>
          <a:p>
            <a:r>
              <a:rPr lang="pt-BR" dirty="0"/>
              <a:t>Nódulos em </a:t>
            </a:r>
            <a:r>
              <a:rPr lang="pt-BR" dirty="0" err="1"/>
              <a:t>tireóide</a:t>
            </a:r>
            <a:r>
              <a:rPr lang="pt-BR" dirty="0"/>
              <a:t>, maior com 1,0 cm</a:t>
            </a:r>
          </a:p>
          <a:p>
            <a:r>
              <a:rPr lang="pt-BR" dirty="0"/>
              <a:t>Diagnóstico genético confirmado</a:t>
            </a:r>
          </a:p>
        </p:txBody>
      </p:sp>
    </p:spTree>
    <p:extLst>
      <p:ext uri="{BB962C8B-B14F-4D97-AF65-F5344CB8AC3E}">
        <p14:creationId xmlns:p14="http://schemas.microsoft.com/office/powerpoint/2010/main" val="10894259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DICER1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pic>
        <p:nvPicPr>
          <p:cNvPr id="5" name="Imagem 4" descr="Mapa&#10;&#10;Descrição gerada automaticamente">
            <a:extLst>
              <a:ext uri="{FF2B5EF4-FFF2-40B4-BE49-F238E27FC236}">
                <a16:creationId xmlns:a16="http://schemas.microsoft.com/office/drawing/2014/main" id="{83E63615-1FC5-7B5C-D2C4-12500BD7BE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2249054"/>
            <a:ext cx="6303817" cy="4543552"/>
          </a:xfrm>
          <a:prstGeom prst="rect">
            <a:avLst/>
          </a:prstGeom>
        </p:spPr>
      </p:pic>
      <p:pic>
        <p:nvPicPr>
          <p:cNvPr id="7" name="Imagem 6" descr="Desenho de cachorro&#10;&#10;Descrição gerada automaticamente com confiança média">
            <a:extLst>
              <a:ext uri="{FF2B5EF4-FFF2-40B4-BE49-F238E27FC236}">
                <a16:creationId xmlns:a16="http://schemas.microsoft.com/office/drawing/2014/main" id="{3C0CB9FA-7BA1-E5DD-0287-A9441167B9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923" y="2249054"/>
            <a:ext cx="98679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3537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DICER1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8" name="Imagem 7" descr="Mapa&#10;&#10;Descrição gerada automaticamente">
            <a:extLst>
              <a:ext uri="{FF2B5EF4-FFF2-40B4-BE49-F238E27FC236}">
                <a16:creationId xmlns:a16="http://schemas.microsoft.com/office/drawing/2014/main" id="{F434C87A-E9D4-5A60-2FA6-9F2934BD13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8" y="2244436"/>
            <a:ext cx="6844146" cy="7038109"/>
          </a:xfrm>
          <a:prstGeom prst="rect">
            <a:avLst/>
          </a:prstGeom>
        </p:spPr>
      </p:pic>
      <p:pic>
        <p:nvPicPr>
          <p:cNvPr id="10" name="Imagem 9" descr="Mapa&#10;&#10;Descrição gerada automaticamente">
            <a:extLst>
              <a:ext uri="{FF2B5EF4-FFF2-40B4-BE49-F238E27FC236}">
                <a16:creationId xmlns:a16="http://schemas.microsoft.com/office/drawing/2014/main" id="{4C6EBEC2-3FC8-F99B-BCA7-9D125A974E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850" y="2352128"/>
            <a:ext cx="6686550" cy="5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111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39A4DE-0A35-F82D-9AD9-B9518086DF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DICER1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E7D1ED4-C784-0783-C304-2E1572220D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pt-BR" b="0" i="0" u="none" strike="noStrike" dirty="0" err="1">
                <a:solidFill>
                  <a:srgbClr val="0F9DC4"/>
                </a:solidFill>
                <a:effectLst/>
                <a:latin typeface="inherit"/>
                <a:hlinkClick r:id="rId2"/>
              </a:rPr>
              <a:t>Meduloepitelioma</a:t>
            </a:r>
            <a:r>
              <a:rPr lang="pt-BR" b="0" i="0" u="none" strike="noStrike" dirty="0">
                <a:solidFill>
                  <a:srgbClr val="0F9DC4"/>
                </a:solidFill>
                <a:effectLst/>
                <a:latin typeface="inherit"/>
                <a:hlinkClick r:id="rId2"/>
              </a:rPr>
              <a:t> do Corpo Ciliar (CBME</a:t>
            </a:r>
            <a:endParaRPr lang="pt-BR" b="0" i="0" dirty="0">
              <a:solidFill>
                <a:srgbClr val="444444"/>
              </a:solidFill>
              <a:effectLst/>
              <a:latin typeface="inherit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t-BR" b="0" i="0" u="none" strike="noStrike" dirty="0" err="1">
                <a:solidFill>
                  <a:srgbClr val="0F9DC4"/>
                </a:solidFill>
                <a:effectLst/>
                <a:latin typeface="inherit"/>
                <a:hlinkClick r:id="rId3"/>
              </a:rPr>
              <a:t>Rabdomiossarcoma</a:t>
            </a:r>
            <a:r>
              <a:rPr lang="pt-BR" b="0" i="0" u="none" strike="noStrike" dirty="0">
                <a:solidFill>
                  <a:srgbClr val="0F9DC4"/>
                </a:solidFill>
                <a:effectLst/>
                <a:latin typeface="inherit"/>
                <a:hlinkClick r:id="rId3"/>
              </a:rPr>
              <a:t> embrionário do colo uterino (</a:t>
            </a:r>
            <a:r>
              <a:rPr lang="pt-BR" b="0" i="0" u="none" strike="noStrike" dirty="0" err="1">
                <a:solidFill>
                  <a:srgbClr val="0F9DC4"/>
                </a:solidFill>
                <a:effectLst/>
                <a:latin typeface="inherit"/>
                <a:hlinkClick r:id="rId3"/>
              </a:rPr>
              <a:t>cERMS</a:t>
            </a:r>
            <a:r>
              <a:rPr lang="pt-BR" b="0" i="0" u="none" strike="noStrike" dirty="0">
                <a:solidFill>
                  <a:srgbClr val="0F9DC4"/>
                </a:solidFill>
                <a:effectLst/>
                <a:latin typeface="inherit"/>
                <a:hlinkClick r:id="rId3"/>
              </a:rPr>
              <a:t>)</a:t>
            </a:r>
            <a:endParaRPr lang="pt-BR" b="0" i="0" dirty="0">
              <a:solidFill>
                <a:srgbClr val="444444"/>
              </a:solidFill>
              <a:effectLst/>
              <a:latin typeface="inherit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t-BR" b="0" i="0" u="none" strike="noStrike" dirty="0" err="1">
                <a:solidFill>
                  <a:srgbClr val="0F9DC4"/>
                </a:solidFill>
                <a:effectLst/>
                <a:latin typeface="inherit"/>
                <a:hlinkClick r:id="rId4"/>
              </a:rPr>
              <a:t>Nefroma</a:t>
            </a:r>
            <a:r>
              <a:rPr lang="pt-BR" b="0" i="0" u="none" strike="noStrike" dirty="0">
                <a:solidFill>
                  <a:srgbClr val="0F9DC4"/>
                </a:solidFill>
                <a:effectLst/>
                <a:latin typeface="inherit"/>
                <a:hlinkClick r:id="rId4"/>
              </a:rPr>
              <a:t> Cístico Pediátrico (NC)</a:t>
            </a:r>
            <a:endParaRPr lang="pt-BR" b="0" i="0" dirty="0">
              <a:solidFill>
                <a:srgbClr val="444444"/>
              </a:solidFill>
              <a:effectLst/>
              <a:latin typeface="inherit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t-BR" b="0" i="0" u="none" strike="noStrike" dirty="0">
                <a:solidFill>
                  <a:srgbClr val="0F9DC4"/>
                </a:solidFill>
                <a:effectLst/>
                <a:latin typeface="inherit"/>
                <a:hlinkClick r:id="rId5"/>
              </a:rPr>
              <a:t>Lesão </a:t>
            </a:r>
            <a:r>
              <a:rPr lang="pt-BR" b="0" i="0" u="none" strike="noStrike" dirty="0" err="1">
                <a:solidFill>
                  <a:srgbClr val="0F9DC4"/>
                </a:solidFill>
                <a:effectLst/>
                <a:latin typeface="inherit"/>
                <a:hlinkClick r:id="rId5"/>
              </a:rPr>
              <a:t>multirnodular</a:t>
            </a:r>
            <a:r>
              <a:rPr lang="pt-BR" b="0" i="0" u="none" strike="noStrike" dirty="0">
                <a:solidFill>
                  <a:srgbClr val="0F9DC4"/>
                </a:solidFill>
                <a:effectLst/>
                <a:latin typeface="inherit"/>
                <a:hlinkClick r:id="rId5"/>
              </a:rPr>
              <a:t> da tireoide, preferência pela variante folicular do carcinoma papilífero de tireoide (FVPTC)</a:t>
            </a:r>
            <a:endParaRPr lang="pt-BR" b="0" i="0" dirty="0">
              <a:solidFill>
                <a:srgbClr val="444444"/>
              </a:solidFill>
              <a:effectLst/>
              <a:latin typeface="inherit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t-BR" b="0" i="0" u="none" strike="noStrike" dirty="0" err="1">
                <a:solidFill>
                  <a:srgbClr val="0F9DC4"/>
                </a:solidFill>
                <a:effectLst/>
                <a:latin typeface="inherit"/>
                <a:hlinkClick r:id="rId6"/>
              </a:rPr>
              <a:t>Hamartoma</a:t>
            </a:r>
            <a:r>
              <a:rPr lang="pt-BR" b="0" i="0" u="none" strike="noStrike" dirty="0">
                <a:solidFill>
                  <a:srgbClr val="0F9DC4"/>
                </a:solidFill>
                <a:effectLst/>
                <a:latin typeface="inherit"/>
                <a:hlinkClick r:id="rId6"/>
              </a:rPr>
              <a:t> </a:t>
            </a:r>
            <a:r>
              <a:rPr lang="pt-BR" b="0" i="0" u="none" strike="noStrike" dirty="0" err="1">
                <a:solidFill>
                  <a:srgbClr val="0F9DC4"/>
                </a:solidFill>
                <a:effectLst/>
                <a:latin typeface="inherit"/>
                <a:hlinkClick r:id="rId6"/>
              </a:rPr>
              <a:t>condromesenquimal</a:t>
            </a:r>
            <a:r>
              <a:rPr lang="pt-BR" b="0" i="0" u="none" strike="noStrike" dirty="0">
                <a:solidFill>
                  <a:srgbClr val="0F9DC4"/>
                </a:solidFill>
                <a:effectLst/>
                <a:latin typeface="inherit"/>
                <a:hlinkClick r:id="rId6"/>
              </a:rPr>
              <a:t> nasal (HCMN)</a:t>
            </a:r>
            <a:endParaRPr lang="pt-BR" b="0" i="0" dirty="0">
              <a:solidFill>
                <a:srgbClr val="444444"/>
              </a:solidFill>
              <a:effectLst/>
              <a:latin typeface="inherit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t-BR" b="0" i="0" u="none" strike="noStrike" dirty="0" err="1">
                <a:solidFill>
                  <a:srgbClr val="0F9DC4"/>
                </a:solidFill>
                <a:effectLst/>
                <a:latin typeface="inherit"/>
                <a:hlinkClick r:id="rId7"/>
              </a:rPr>
              <a:t>Rabdomiossarcoma</a:t>
            </a:r>
            <a:r>
              <a:rPr lang="pt-BR" b="0" i="0" u="none" strike="noStrike" dirty="0">
                <a:solidFill>
                  <a:srgbClr val="0F9DC4"/>
                </a:solidFill>
                <a:effectLst/>
                <a:latin typeface="inherit"/>
                <a:hlinkClick r:id="rId7"/>
              </a:rPr>
              <a:t> Embrionário Ovariano (</a:t>
            </a:r>
            <a:r>
              <a:rPr lang="pt-BR" b="0" i="0" u="none" strike="noStrike" dirty="0" err="1">
                <a:solidFill>
                  <a:srgbClr val="0F9DC4"/>
                </a:solidFill>
                <a:effectLst/>
                <a:latin typeface="inherit"/>
                <a:hlinkClick r:id="rId7"/>
              </a:rPr>
              <a:t>oERMS</a:t>
            </a:r>
            <a:r>
              <a:rPr lang="pt-BR" b="0" i="0" u="none" strike="noStrike" dirty="0">
                <a:solidFill>
                  <a:srgbClr val="0F9DC4"/>
                </a:solidFill>
                <a:effectLst/>
                <a:latin typeface="inherit"/>
                <a:hlinkClick r:id="rId7"/>
              </a:rPr>
              <a:t>)</a:t>
            </a:r>
            <a:endParaRPr lang="pt-BR" b="0" i="0" dirty="0">
              <a:solidFill>
                <a:srgbClr val="444444"/>
              </a:solidFill>
              <a:effectLst/>
              <a:latin typeface="inherit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t-BR" b="0" i="0" u="none" strike="noStrike" dirty="0" err="1">
                <a:solidFill>
                  <a:srgbClr val="0F9DC4"/>
                </a:solidFill>
                <a:effectLst/>
                <a:latin typeface="inherit"/>
                <a:hlinkClick r:id="rId8"/>
              </a:rPr>
              <a:t>Pineoblastoma</a:t>
            </a:r>
            <a:r>
              <a:rPr lang="pt-BR" b="0" i="0" u="none" strike="noStrike" dirty="0">
                <a:solidFill>
                  <a:srgbClr val="0F9DC4"/>
                </a:solidFill>
                <a:effectLst/>
                <a:latin typeface="inherit"/>
                <a:hlinkClick r:id="rId8"/>
              </a:rPr>
              <a:t> (</a:t>
            </a:r>
            <a:r>
              <a:rPr lang="pt-BR" b="0" i="0" u="none" strike="noStrike" dirty="0" err="1">
                <a:solidFill>
                  <a:srgbClr val="0F9DC4"/>
                </a:solidFill>
                <a:effectLst/>
                <a:latin typeface="inherit"/>
                <a:hlinkClick r:id="rId8"/>
              </a:rPr>
              <a:t>PinB</a:t>
            </a:r>
            <a:r>
              <a:rPr lang="pt-BR" b="0" i="0" u="none" strike="noStrike" dirty="0">
                <a:solidFill>
                  <a:srgbClr val="0F9DC4"/>
                </a:solidFill>
                <a:effectLst/>
                <a:latin typeface="inherit"/>
                <a:hlinkClick r:id="rId8"/>
              </a:rPr>
              <a:t>)</a:t>
            </a:r>
            <a:endParaRPr lang="pt-BR" b="0" i="0" dirty="0">
              <a:solidFill>
                <a:srgbClr val="444444"/>
              </a:solidFill>
              <a:effectLst/>
              <a:latin typeface="inherit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6747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Rosto de pessoa colorido&#10;&#10;Descrição gerada automaticamente com confiança média">
            <a:extLst>
              <a:ext uri="{FF2B5EF4-FFF2-40B4-BE49-F238E27FC236}">
                <a16:creationId xmlns:a16="http://schemas.microsoft.com/office/drawing/2014/main" id="{2212F017-3B8A-AB6B-C012-C90CC179F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2" y="178955"/>
            <a:ext cx="8892026" cy="8534400"/>
          </a:xfrm>
          <a:prstGeom prst="rect">
            <a:avLst/>
          </a:prstGeom>
        </p:spPr>
      </p:pic>
      <p:pic>
        <p:nvPicPr>
          <p:cNvPr id="9" name="Imagem 8" descr="Carro com urso de pelúcia na mão&#10;&#10;Descrição gerada automaticamente">
            <a:extLst>
              <a:ext uri="{FF2B5EF4-FFF2-40B4-BE49-F238E27FC236}">
                <a16:creationId xmlns:a16="http://schemas.microsoft.com/office/drawing/2014/main" id="{BEE20F46-18FA-8141-AB07-6630ABCE3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00" y="2236355"/>
            <a:ext cx="57912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14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E0FE4B-4DA9-4402-F5AA-E9E03C1B4C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ADENOMA FOLICULAR</a:t>
            </a:r>
          </a:p>
        </p:txBody>
      </p:sp>
      <p:pic>
        <p:nvPicPr>
          <p:cNvPr id="5" name="Imagem 4" descr="Rosquinha de chocolate&#10;&#10;Descrição gerada automaticamente com confiança média">
            <a:extLst>
              <a:ext uri="{FF2B5EF4-FFF2-40B4-BE49-F238E27FC236}">
                <a16:creationId xmlns:a16="http://schemas.microsoft.com/office/drawing/2014/main" id="{7D44F866-BA69-59A7-3381-B2A8FCA71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19" y="3450188"/>
            <a:ext cx="8021781" cy="5492921"/>
          </a:xfrm>
          <a:prstGeom prst="rect">
            <a:avLst/>
          </a:prstGeom>
        </p:spPr>
      </p:pic>
      <p:pic>
        <p:nvPicPr>
          <p:cNvPr id="7" name="Imagem 6" descr="Bolo de chocolate&#10;&#10;Descrição gerada automaticamente com confiança baixa">
            <a:extLst>
              <a:ext uri="{FF2B5EF4-FFF2-40B4-BE49-F238E27FC236}">
                <a16:creationId xmlns:a16="http://schemas.microsoft.com/office/drawing/2014/main" id="{85ABE797-60D6-7E05-3469-559B7ECDD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946" y="3450187"/>
            <a:ext cx="7855528" cy="602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2954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EC2C6C-D7F8-8F00-5EE2-A80D51A2C6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ADENOMA FOLICULAR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2D59FC2-9434-E842-9E41-7F7A20AABAB3}"/>
              </a:ext>
            </a:extLst>
          </p:cNvPr>
          <p:cNvSpPr txBox="1"/>
          <p:nvPr/>
        </p:nvSpPr>
        <p:spPr>
          <a:xfrm>
            <a:off x="1574800" y="2819400"/>
            <a:ext cx="121412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pt-BR" sz="2800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Usually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pt-BR" sz="2800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sporadic</a:t>
            </a:r>
            <a:endParaRPr lang="pt-BR" sz="2800" b="1" i="0" dirty="0">
              <a:solidFill>
                <a:srgbClr val="000000"/>
              </a:solidFill>
              <a:effectLst/>
              <a:highlight>
                <a:srgbClr val="FFFFFF"/>
              </a:highlight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t-BR" sz="2800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Radiation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pt-BR" sz="2800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exposure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 (</a:t>
            </a:r>
            <a:r>
              <a:rPr lang="pt-BR" sz="2800" b="1" i="0" dirty="0" err="1">
                <a:solidFill>
                  <a:srgbClr val="054F96"/>
                </a:solidFill>
                <a:effectLst/>
                <a:highlight>
                  <a:srgbClr val="FFFFFF"/>
                </a:highlight>
                <a:hlinkClick r:id="rId2"/>
              </a:rPr>
              <a:t>Cancer</a:t>
            </a:r>
            <a:r>
              <a:rPr lang="pt-BR" sz="2800" b="1" i="0" dirty="0">
                <a:solidFill>
                  <a:srgbClr val="054F96"/>
                </a:solidFill>
                <a:effectLst/>
                <a:highlight>
                  <a:srgbClr val="FFFFFF"/>
                </a:highlight>
                <a:hlinkClick r:id="rId2"/>
              </a:rPr>
              <a:t> 2003;97:2397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)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t-BR" sz="2800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Iodine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pt-BR" sz="2800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deficiency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 (</a:t>
            </a:r>
            <a:r>
              <a:rPr lang="pt-BR" sz="2800" b="1" i="0" dirty="0" err="1">
                <a:solidFill>
                  <a:srgbClr val="054F96"/>
                </a:solidFill>
                <a:effectLst/>
                <a:highlight>
                  <a:srgbClr val="FFFFFF"/>
                </a:highlight>
                <a:hlinkClick r:id="rId3"/>
              </a:rPr>
              <a:t>Cancer</a:t>
            </a:r>
            <a:r>
              <a:rPr lang="pt-BR" sz="2800" b="1" i="0" dirty="0">
                <a:solidFill>
                  <a:srgbClr val="054F96"/>
                </a:solidFill>
                <a:effectLst/>
                <a:highlight>
                  <a:srgbClr val="FFFFFF"/>
                </a:highlight>
                <a:hlinkClick r:id="rId3"/>
              </a:rPr>
              <a:t> 1987;60:3096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)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Familial tumor </a:t>
            </a:r>
            <a:r>
              <a:rPr lang="pt-BR" sz="2800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syndromes</a:t>
            </a:r>
            <a:endParaRPr lang="pt-BR" sz="2800" b="1" i="0" dirty="0">
              <a:solidFill>
                <a:srgbClr val="000000"/>
              </a:solidFill>
              <a:effectLst/>
              <a:highlight>
                <a:srgbClr val="FFFFFF"/>
              </a:highlight>
            </a:endParaRP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pt-BR" sz="2800" b="1" i="1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PTEN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 (</a:t>
            </a:r>
            <a:r>
              <a:rPr lang="pt-BR" sz="2800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phosphatase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pt-BR" sz="2800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and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pt-BR" sz="2800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tensin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pt-BR" sz="2800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homolog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pt-BR" sz="2800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deleted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pt-BR" sz="2800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on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pt-BR" sz="2800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chromosome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pt-BR" sz="2800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ten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): </a:t>
            </a:r>
            <a:r>
              <a:rPr lang="pt-BR" sz="2800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younger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 age </a:t>
            </a:r>
            <a:r>
              <a:rPr lang="pt-BR" sz="2800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of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pt-BR" sz="2800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presentation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; </a:t>
            </a:r>
            <a:r>
              <a:rPr lang="pt-BR" sz="2800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multiple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pt-BR" sz="2800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and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 bilateral (</a:t>
            </a:r>
            <a:r>
              <a:rPr lang="pt-BR" sz="2800" b="1" i="0" dirty="0">
                <a:solidFill>
                  <a:srgbClr val="054F96"/>
                </a:solidFill>
                <a:effectLst/>
                <a:highlight>
                  <a:srgbClr val="FFFFFF"/>
                </a:highlight>
                <a:hlinkClick r:id="rId4"/>
              </a:rPr>
              <a:t>Ann </a:t>
            </a:r>
            <a:r>
              <a:rPr lang="pt-BR" sz="2800" b="1" i="0" dirty="0" err="1">
                <a:solidFill>
                  <a:srgbClr val="054F96"/>
                </a:solidFill>
                <a:effectLst/>
                <a:highlight>
                  <a:srgbClr val="FFFFFF"/>
                </a:highlight>
                <a:hlinkClick r:id="rId4"/>
              </a:rPr>
              <a:t>Diagn</a:t>
            </a:r>
            <a:r>
              <a:rPr lang="pt-BR" sz="2800" b="1" i="0" dirty="0">
                <a:solidFill>
                  <a:srgbClr val="054F96"/>
                </a:solidFill>
                <a:effectLst/>
                <a:highlight>
                  <a:srgbClr val="FFFFFF"/>
                </a:highlight>
                <a:hlinkClick r:id="rId4"/>
              </a:rPr>
              <a:t> </a:t>
            </a:r>
            <a:r>
              <a:rPr lang="pt-BR" sz="2800" b="1" i="0" dirty="0" err="1">
                <a:solidFill>
                  <a:srgbClr val="054F96"/>
                </a:solidFill>
                <a:effectLst/>
                <a:highlight>
                  <a:srgbClr val="FFFFFF"/>
                </a:highlight>
                <a:hlinkClick r:id="rId4"/>
              </a:rPr>
              <a:t>Pathol</a:t>
            </a:r>
            <a:r>
              <a:rPr lang="pt-BR" sz="2800" b="1" i="0" dirty="0">
                <a:solidFill>
                  <a:srgbClr val="054F96"/>
                </a:solidFill>
                <a:effectLst/>
                <a:highlight>
                  <a:srgbClr val="FFFFFF"/>
                </a:highlight>
                <a:hlinkClick r:id="rId4"/>
              </a:rPr>
              <a:t> 1999;3:331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)</a:t>
            </a: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pt-BR" sz="2800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Carney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pt-BR" sz="2800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complex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 (</a:t>
            </a:r>
            <a:r>
              <a:rPr lang="pt-BR" sz="2800" b="1" i="0" dirty="0" err="1">
                <a:solidFill>
                  <a:srgbClr val="054F96"/>
                </a:solidFill>
                <a:effectLst/>
                <a:highlight>
                  <a:srgbClr val="FFFFFF"/>
                </a:highlight>
                <a:hlinkClick r:id="rId5"/>
              </a:rPr>
              <a:t>Diagn</a:t>
            </a:r>
            <a:r>
              <a:rPr lang="pt-BR" sz="2800" b="1" i="0" dirty="0">
                <a:solidFill>
                  <a:srgbClr val="054F96"/>
                </a:solidFill>
                <a:effectLst/>
                <a:highlight>
                  <a:srgbClr val="FFFFFF"/>
                </a:highlight>
                <a:hlinkClick r:id="rId5"/>
              </a:rPr>
              <a:t> </a:t>
            </a:r>
            <a:r>
              <a:rPr lang="pt-BR" sz="2800" b="1" i="0" dirty="0" err="1">
                <a:solidFill>
                  <a:srgbClr val="054F96"/>
                </a:solidFill>
                <a:effectLst/>
                <a:highlight>
                  <a:srgbClr val="FFFFFF"/>
                </a:highlight>
                <a:hlinkClick r:id="rId5"/>
              </a:rPr>
              <a:t>Histopathol</a:t>
            </a:r>
            <a:r>
              <a:rPr lang="pt-BR" sz="2800" b="1" i="0" dirty="0">
                <a:solidFill>
                  <a:srgbClr val="054F96"/>
                </a:solidFill>
                <a:effectLst/>
                <a:highlight>
                  <a:srgbClr val="FFFFFF"/>
                </a:highlight>
                <a:hlinkClick r:id="rId5"/>
              </a:rPr>
              <a:t> 2017;23:366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)</a:t>
            </a: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pt-BR" sz="2800" b="1" i="1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MEN1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 </a:t>
            </a:r>
            <a:r>
              <a:rPr lang="pt-BR" sz="2800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syndrome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 (</a:t>
            </a:r>
            <a:r>
              <a:rPr lang="pt-BR" sz="2800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Wermer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pt-BR" sz="2800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syndrome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)</a:t>
            </a: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pt-BR" sz="2800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McCune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-Albright </a:t>
            </a:r>
            <a:r>
              <a:rPr lang="pt-BR" sz="2800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syndrome</a:t>
            </a:r>
            <a:endParaRPr lang="pt-BR" sz="2800" b="1" i="0" dirty="0">
              <a:solidFill>
                <a:srgbClr val="000000"/>
              </a:solidFill>
              <a:effectLst/>
              <a:highlight>
                <a:srgbClr val="FFFFFF"/>
              </a:highlight>
            </a:endParaRP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Familial </a:t>
            </a:r>
            <a:r>
              <a:rPr lang="pt-BR" sz="2800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multinodular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pt-BR" sz="2800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goiter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 (FMNG) </a:t>
            </a:r>
            <a:r>
              <a:rPr lang="pt-BR" sz="2800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syndrome</a:t>
            </a:r>
            <a:endParaRPr lang="pt-BR" sz="2800" b="1" i="0" dirty="0">
              <a:solidFill>
                <a:srgbClr val="000000"/>
              </a:solidFill>
              <a:effectLst/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516361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064DE6-B205-04EE-9155-1DD38A73D4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ADENOMA FOLICULAR</a:t>
            </a:r>
          </a:p>
        </p:txBody>
      </p:sp>
      <p:pic>
        <p:nvPicPr>
          <p:cNvPr id="5" name="Imagem 4" descr="Gráfico&#10;&#10;Descrição gerada automaticamente com confiança baixa">
            <a:extLst>
              <a:ext uri="{FF2B5EF4-FFF2-40B4-BE49-F238E27FC236}">
                <a16:creationId xmlns:a16="http://schemas.microsoft.com/office/drawing/2014/main" id="{B1E5334E-BE7D-5FED-8ACE-1A7019A3E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7" y="2299854"/>
            <a:ext cx="8506690" cy="5248274"/>
          </a:xfrm>
          <a:prstGeom prst="rect">
            <a:avLst/>
          </a:prstGeom>
        </p:spPr>
      </p:pic>
      <p:pic>
        <p:nvPicPr>
          <p:cNvPr id="7" name="Imagem 6" descr="Diagrama&#10;&#10;Descrição gerada automaticamente">
            <a:extLst>
              <a:ext uri="{FF2B5EF4-FFF2-40B4-BE49-F238E27FC236}">
                <a16:creationId xmlns:a16="http://schemas.microsoft.com/office/drawing/2014/main" id="{0E6EC1F8-E8F0-B451-DE0E-D592680CBD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691" y="2535382"/>
            <a:ext cx="6650182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508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4D966E-638A-9C72-EA46-8701FAFD5B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ADENOMA FOLICULAR</a:t>
            </a:r>
          </a:p>
        </p:txBody>
      </p:sp>
      <p:pic>
        <p:nvPicPr>
          <p:cNvPr id="5" name="Imagem 4" descr="Uma imagem contendo bolo, mesa, chapéu&#10;&#10;Descrição gerada automaticamente">
            <a:extLst>
              <a:ext uri="{FF2B5EF4-FFF2-40B4-BE49-F238E27FC236}">
                <a16:creationId xmlns:a16="http://schemas.microsoft.com/office/drawing/2014/main" id="{D9100906-ADC3-618E-24DD-342C916C0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21612"/>
            <a:ext cx="13411200" cy="647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189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135FFF-0DF6-88C4-6908-8695408B4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ADENOMA ONCOCÍTICO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43806CE-C51F-FDAE-1E04-239B69C3DE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Synonym: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oncocytic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cell is also called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Hürthle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Askanazy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and oxyphilic cells</a:t>
            </a: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"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Hürthle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cell" is a misnomer - Dr.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Hürthle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originally used it to describe C cells instead of oncocytes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446452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5DD2DC-27A4-662F-B1FB-4732051B55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ADENOMA ONCOCÍTICO</a:t>
            </a:r>
          </a:p>
        </p:txBody>
      </p:sp>
      <p:pic>
        <p:nvPicPr>
          <p:cNvPr id="5" name="Imagem 4" descr="Imagem em preto e roxo&#10;&#10;Descrição gerada automaticamente com confiança baixa">
            <a:extLst>
              <a:ext uri="{FF2B5EF4-FFF2-40B4-BE49-F238E27FC236}">
                <a16:creationId xmlns:a16="http://schemas.microsoft.com/office/drawing/2014/main" id="{E6A7488A-65D6-F9FD-294A-118754925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154" y="3307976"/>
            <a:ext cx="8323728" cy="6441142"/>
          </a:xfrm>
          <a:prstGeom prst="rect">
            <a:avLst/>
          </a:prstGeom>
        </p:spPr>
      </p:pic>
      <p:pic>
        <p:nvPicPr>
          <p:cNvPr id="7" name="Imagem 6" descr="Tecido rosa com guarda-chuva&#10;&#10;Descrição gerada automaticamente com confiança baixa">
            <a:extLst>
              <a:ext uri="{FF2B5EF4-FFF2-40B4-BE49-F238E27FC236}">
                <a16:creationId xmlns:a16="http://schemas.microsoft.com/office/drawing/2014/main" id="{DF5C801E-1646-92CD-EBC9-7834161B0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86" y="3307976"/>
            <a:ext cx="7717095" cy="540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7533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8" name="Imagem 7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E41E7D6E-B43A-EDC2-3ED0-10C1537CD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66073" cy="926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6651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to preta e branca de homem de terno e gravata&#10;&#10;Descrição gerada automaticamente">
            <a:extLst>
              <a:ext uri="{FF2B5EF4-FFF2-40B4-BE49-F238E27FC236}">
                <a16:creationId xmlns:a16="http://schemas.microsoft.com/office/drawing/2014/main" id="{A04DD58E-138F-2780-18F9-7608CE17A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31" y="1855694"/>
            <a:ext cx="12942263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476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Grupo de pessoas em pé&#10;&#10;Descrição gerada automaticamente com confiança média">
            <a:extLst>
              <a:ext uri="{FF2B5EF4-FFF2-40B4-BE49-F238E27FC236}">
                <a16:creationId xmlns:a16="http://schemas.microsoft.com/office/drawing/2014/main" id="{78481769-BD88-95C6-CD45-B1A217429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9859"/>
            <a:ext cx="7338271" cy="8406324"/>
          </a:xfrm>
          <a:prstGeom prst="rect">
            <a:avLst/>
          </a:prstGeom>
        </p:spPr>
      </p:pic>
      <p:pic>
        <p:nvPicPr>
          <p:cNvPr id="7" name="Imagem 6" descr="Uma imagem contendo pessoa, grama, jovem, homem&#10;&#10;Descrição gerada automaticamente">
            <a:extLst>
              <a:ext uri="{FF2B5EF4-FFF2-40B4-BE49-F238E27FC236}">
                <a16:creationId xmlns:a16="http://schemas.microsoft.com/office/drawing/2014/main" id="{6656955E-2961-8BA9-9DD0-8F40AA6F7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14549" y="2805391"/>
            <a:ext cx="7597587" cy="569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400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obrigado!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018" y="6057900"/>
            <a:ext cx="7859964" cy="62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26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Diagrama&#10;&#10;Descrição gerada automaticamente com confiança média">
            <a:extLst>
              <a:ext uri="{FF2B5EF4-FFF2-40B4-BE49-F238E27FC236}">
                <a16:creationId xmlns:a16="http://schemas.microsoft.com/office/drawing/2014/main" id="{AE903490-535C-3B43-0DF0-BBE4FFCC2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2911078"/>
            <a:ext cx="7937499" cy="4464842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C737E5D3-770D-C9B3-19D9-979EACC0D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297" y="2960687"/>
            <a:ext cx="7937501" cy="436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833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Bethesda 2023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pic>
        <p:nvPicPr>
          <p:cNvPr id="5" name="Imagem 4" descr="Tabela&#10;&#10;Descrição gerada automaticamente">
            <a:extLst>
              <a:ext uri="{FF2B5EF4-FFF2-40B4-BE49-F238E27FC236}">
                <a16:creationId xmlns:a16="http://schemas.microsoft.com/office/drawing/2014/main" id="{41258095-3FD1-AB96-57A8-FC1BCB9AC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7455"/>
            <a:ext cx="17165781" cy="702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24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02A49B-C913-D338-8E8B-DEFEEF409D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BETHESDA 2003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64A1D17-1E6B-7CA7-9C15-F5F4322021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4000" y="2336039"/>
            <a:ext cx="17291050" cy="4509262"/>
          </a:xfrm>
        </p:spPr>
        <p:txBody>
          <a:bodyPr/>
          <a:lstStyle/>
          <a:p>
            <a:r>
              <a:rPr lang="pt-BR" dirty="0"/>
              <a:t>Categoria II. </a:t>
            </a:r>
          </a:p>
          <a:p>
            <a:r>
              <a:rPr lang="pt-BR" dirty="0"/>
              <a:t>- </a:t>
            </a:r>
            <a:r>
              <a:rPr lang="pt-BR" dirty="0" err="1"/>
              <a:t>Benign</a:t>
            </a:r>
            <a:r>
              <a:rPr lang="pt-BR" dirty="0"/>
              <a:t> </a:t>
            </a:r>
            <a:r>
              <a:rPr lang="pt-BR" dirty="0" err="1"/>
              <a:t>Consistent</a:t>
            </a:r>
            <a:r>
              <a:rPr lang="pt-BR" dirty="0"/>
              <a:t>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follicular</a:t>
            </a:r>
            <a:r>
              <a:rPr lang="pt-BR" dirty="0"/>
              <a:t> nodular </a:t>
            </a:r>
            <a:r>
              <a:rPr lang="pt-BR" dirty="0" err="1"/>
              <a:t>disease</a:t>
            </a:r>
            <a:r>
              <a:rPr lang="pt-BR" dirty="0"/>
              <a:t> (includes </a:t>
            </a:r>
            <a:r>
              <a:rPr lang="pt-BR" dirty="0" err="1"/>
              <a:t>adenomatoid</a:t>
            </a:r>
            <a:r>
              <a:rPr lang="pt-BR" dirty="0"/>
              <a:t> </a:t>
            </a:r>
            <a:r>
              <a:rPr lang="pt-BR" dirty="0" err="1"/>
              <a:t>nodule</a:t>
            </a:r>
            <a:r>
              <a:rPr lang="pt-BR" dirty="0"/>
              <a:t>, </a:t>
            </a:r>
            <a:r>
              <a:rPr lang="pt-BR" dirty="0" err="1"/>
              <a:t>colloid</a:t>
            </a:r>
            <a:r>
              <a:rPr lang="pt-BR" dirty="0"/>
              <a:t> </a:t>
            </a:r>
            <a:r>
              <a:rPr lang="pt-BR" dirty="0" err="1"/>
              <a:t>nodule</a:t>
            </a:r>
            <a:r>
              <a:rPr lang="pt-BR" dirty="0"/>
              <a:t>, etc.)</a:t>
            </a:r>
          </a:p>
          <a:p>
            <a:r>
              <a:rPr lang="pt-BR" dirty="0"/>
              <a:t>- </a:t>
            </a:r>
            <a:r>
              <a:rPr lang="pt-BR" dirty="0" err="1"/>
              <a:t>Consistent</a:t>
            </a:r>
            <a:r>
              <a:rPr lang="pt-BR" dirty="0"/>
              <a:t>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chronic</a:t>
            </a:r>
            <a:r>
              <a:rPr lang="pt-BR" dirty="0"/>
              <a:t> </a:t>
            </a:r>
            <a:r>
              <a:rPr lang="pt-BR" dirty="0" err="1"/>
              <a:t>lymphocytic</a:t>
            </a:r>
            <a:r>
              <a:rPr lang="pt-BR" dirty="0"/>
              <a:t> (Hashimoto) </a:t>
            </a:r>
            <a:r>
              <a:rPr lang="pt-BR" dirty="0" err="1"/>
              <a:t>thyroiditis</a:t>
            </a:r>
            <a:r>
              <a:rPr lang="pt-BR" dirty="0"/>
              <a:t> in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proper</a:t>
            </a:r>
            <a:r>
              <a:rPr lang="pt-BR" dirty="0"/>
              <a:t> </a:t>
            </a:r>
            <a:r>
              <a:rPr lang="pt-BR" dirty="0" err="1"/>
              <a:t>clinical</a:t>
            </a:r>
            <a:r>
              <a:rPr lang="pt-BR" dirty="0"/>
              <a:t> </a:t>
            </a:r>
            <a:r>
              <a:rPr lang="pt-BR" dirty="0" err="1"/>
              <a:t>context</a:t>
            </a:r>
            <a:r>
              <a:rPr lang="pt-BR" dirty="0"/>
              <a:t> </a:t>
            </a:r>
          </a:p>
          <a:p>
            <a:r>
              <a:rPr lang="pt-BR" dirty="0"/>
              <a:t>- </a:t>
            </a:r>
            <a:r>
              <a:rPr lang="pt-BR" dirty="0" err="1"/>
              <a:t>Consistent</a:t>
            </a:r>
            <a:r>
              <a:rPr lang="pt-BR" dirty="0"/>
              <a:t>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granulomatous</a:t>
            </a:r>
            <a:r>
              <a:rPr lang="pt-BR" dirty="0"/>
              <a:t> (</a:t>
            </a:r>
            <a:r>
              <a:rPr lang="pt-BR" dirty="0" err="1"/>
              <a:t>subacute</a:t>
            </a:r>
            <a:r>
              <a:rPr lang="pt-BR" dirty="0"/>
              <a:t>) </a:t>
            </a:r>
            <a:r>
              <a:rPr lang="pt-BR" dirty="0" err="1"/>
              <a:t>thyroiditis</a:t>
            </a:r>
            <a:r>
              <a:rPr lang="pt-BR" dirty="0"/>
              <a:t> Other</a:t>
            </a:r>
          </a:p>
        </p:txBody>
      </p:sp>
    </p:spTree>
    <p:extLst>
      <p:ext uri="{BB962C8B-B14F-4D97-AF65-F5344CB8AC3E}">
        <p14:creationId xmlns:p14="http://schemas.microsoft.com/office/powerpoint/2010/main" val="1089471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00150" y="2237015"/>
            <a:ext cx="5000624" cy="5248655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2282D23-1C0D-45D6-EC26-16FBB364F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3050" y="2950899"/>
            <a:ext cx="3943350" cy="382088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fontAlgn="base">
              <a:lnSpc>
                <a:spcPct val="90000"/>
              </a:lnSpc>
              <a:spcAft>
                <a:spcPct val="0"/>
              </a:spcAft>
              <a:buClrTx/>
              <a:buSzTx/>
              <a:tabLst/>
            </a:pPr>
            <a:r>
              <a:rPr kumimoji="0" lang="en-US" altLang="pt-BR" sz="4200" b="0" i="0" u="none" strike="noStrike" kern="1200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Major Revisions to the Classification and Nomenclature of Thyroid Tumors</a:t>
            </a:r>
          </a:p>
          <a:p>
            <a:pPr marL="0" marR="0" lvl="0" indent="0" algn="ctr" defTabSz="914400" fontAlgn="base">
              <a:lnSpc>
                <a:spcPct val="90000"/>
              </a:lnSpc>
              <a:spcAft>
                <a:spcPct val="0"/>
              </a:spcAft>
              <a:buClrTx/>
              <a:buSzTx/>
              <a:tabLst/>
            </a:pPr>
            <a:endParaRPr kumimoji="0" lang="en-US" altLang="pt-BR" sz="4200" b="0" i="0" u="none" strike="noStrike" kern="1200" cap="none" normalizeH="0" baseline="0">
              <a:ln>
                <a:noFill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B425E8EE-DA01-349E-3A5A-6B7440038D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3892462"/>
              </p:ext>
            </p:extLst>
          </p:nvPr>
        </p:nvGraphicFramePr>
        <p:xfrm>
          <a:off x="6540500" y="1911926"/>
          <a:ext cx="11747500" cy="6853107"/>
        </p:xfrm>
        <a:graphic>
          <a:graphicData uri="http://schemas.openxmlformats.org/drawingml/2006/table">
            <a:tbl>
              <a:tblPr/>
              <a:tblGrid>
                <a:gridCol w="3376835">
                  <a:extLst>
                    <a:ext uri="{9D8B030D-6E8A-4147-A177-3AD203B41FA5}">
                      <a16:colId xmlns:a16="http://schemas.microsoft.com/office/drawing/2014/main" val="1838128229"/>
                    </a:ext>
                  </a:extLst>
                </a:gridCol>
                <a:gridCol w="4048486">
                  <a:extLst>
                    <a:ext uri="{9D8B030D-6E8A-4147-A177-3AD203B41FA5}">
                      <a16:colId xmlns:a16="http://schemas.microsoft.com/office/drawing/2014/main" val="2864723504"/>
                    </a:ext>
                  </a:extLst>
                </a:gridCol>
                <a:gridCol w="4322179">
                  <a:extLst>
                    <a:ext uri="{9D8B030D-6E8A-4147-A177-3AD203B41FA5}">
                      <a16:colId xmlns:a16="http://schemas.microsoft.com/office/drawing/2014/main" val="1413937746"/>
                    </a:ext>
                  </a:extLst>
                </a:gridCol>
              </a:tblGrid>
              <a:tr h="433196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200" b="1" i="0" u="none" strike="noStrike">
                          <a:effectLst/>
                          <a:latin typeface="Arial" panose="020B0604020202020204" pitchFamily="34" charset="0"/>
                        </a:rPr>
                        <a:t>Variable</a:t>
                      </a:r>
                      <a:endParaRPr lang="pt-BR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274" marR="59274" marT="35564" marB="355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200" b="1" i="0" u="none" strike="noStrike">
                          <a:effectLst/>
                          <a:latin typeface="Arial" panose="020B0604020202020204" pitchFamily="34" charset="0"/>
                        </a:rPr>
                        <a:t>2022 WHO classification</a:t>
                      </a:r>
                      <a:endParaRPr lang="pt-BR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274" marR="59274" marT="35564" marB="355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200" b="1" i="0" u="none" strike="noStrike">
                          <a:effectLst/>
                          <a:latin typeface="Arial" panose="020B0604020202020204" pitchFamily="34" charset="0"/>
                        </a:rPr>
                        <a:t>2017 WHO classification</a:t>
                      </a:r>
                      <a:endParaRPr lang="pt-BR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274" marR="59274" marT="35564" marB="355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954267"/>
                  </a:ext>
                </a:extLst>
              </a:tr>
              <a:tr h="478041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200" b="0" i="0" u="none" strike="noStrike">
                          <a:effectLst/>
                          <a:latin typeface="Arial" panose="020B0604020202020204" pitchFamily="34" charset="0"/>
                        </a:rPr>
                        <a:t>Terms</a:t>
                      </a:r>
                    </a:p>
                  </a:txBody>
                  <a:tcPr marL="59274" marR="59274" marT="59274" marB="59274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200" b="0" i="0" u="none" strike="noStrike">
                          <a:effectLst/>
                          <a:latin typeface="Arial" panose="020B0604020202020204" pitchFamily="34" charset="0"/>
                        </a:rPr>
                        <a:t>Oncocytic cell</a:t>
                      </a:r>
                    </a:p>
                  </a:txBody>
                  <a:tcPr marL="59274" marR="59274" marT="59274" marB="59274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200" b="0" i="0" u="none" strike="noStrike">
                          <a:effectLst/>
                          <a:latin typeface="Arial" panose="020B0604020202020204" pitchFamily="34" charset="0"/>
                        </a:rPr>
                        <a:t>Hürthle cell</a:t>
                      </a:r>
                    </a:p>
                  </a:txBody>
                  <a:tcPr marL="59274" marR="59274" marT="59274" marB="59274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8704224"/>
                  </a:ext>
                </a:extLst>
              </a:tr>
              <a:tr h="478041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274" marR="59274" marT="59274" marB="59274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200" b="0" i="0" u="none" strike="noStrike">
                          <a:effectLst/>
                          <a:latin typeface="Arial" panose="020B0604020202020204" pitchFamily="34" charset="0"/>
                        </a:rPr>
                        <a:t>Subtype</a:t>
                      </a:r>
                    </a:p>
                  </a:txBody>
                  <a:tcPr marL="59274" marR="59274" marT="59274" marB="59274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200" b="0" i="0" u="none" strike="noStrike">
                          <a:effectLst/>
                          <a:latin typeface="Arial" panose="020B0604020202020204" pitchFamily="34" charset="0"/>
                        </a:rPr>
                        <a:t>Variant</a:t>
                      </a:r>
                      <a:r>
                        <a:rPr lang="pt-BR" sz="2200" b="0" i="0" u="none" strike="noStrike" baseline="30000">
                          <a:solidFill>
                            <a:srgbClr val="1A73E8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a</a:t>
                      </a:r>
                      <a:endParaRPr lang="pt-BR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274" marR="59274" marT="59274" marB="59274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2504573"/>
                  </a:ext>
                </a:extLst>
              </a:tr>
              <a:tr h="800919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200" b="0" i="0" u="none" strike="noStrike">
                          <a:effectLst/>
                          <a:latin typeface="Arial" panose="020B0604020202020204" pitchFamily="34" charset="0"/>
                        </a:rPr>
                        <a:t>Mitotic count</a:t>
                      </a:r>
                    </a:p>
                  </a:txBody>
                  <a:tcPr marL="59274" marR="59274" marT="59274" marB="59274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i="0" u="none" strike="noStrike">
                          <a:effectLst/>
                          <a:latin typeface="Arial" panose="020B0604020202020204" pitchFamily="34" charset="0"/>
                        </a:rPr>
                        <a:t>Number of mitoses per 2 mm</a:t>
                      </a:r>
                      <a:r>
                        <a:rPr lang="en-US" sz="2200" b="0" i="0" u="none" strike="noStrike" baseline="30000"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US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274" marR="59274" marT="59274" marB="59274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i="0" u="none" strike="noStrike">
                          <a:effectLst/>
                          <a:latin typeface="Arial" panose="020B0604020202020204" pitchFamily="34" charset="0"/>
                        </a:rPr>
                        <a:t>Number of mitoses per 10 high power fields</a:t>
                      </a:r>
                    </a:p>
                  </a:txBody>
                  <a:tcPr marL="59274" marR="59274" marT="59274" marB="59274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3546037"/>
                  </a:ext>
                </a:extLst>
              </a:tr>
              <a:tr h="1123798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200" b="0" i="0" u="none" strike="noStrike">
                          <a:effectLst/>
                          <a:latin typeface="Arial" panose="020B0604020202020204" pitchFamily="34" charset="0"/>
                        </a:rPr>
                        <a:t>Gene fusions (separator between gene symbols)</a:t>
                      </a:r>
                    </a:p>
                  </a:txBody>
                  <a:tcPr marL="59274" marR="59274" marT="59274" marB="59274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200" b="0" i="0" u="none" strike="noStrike">
                          <a:effectLst/>
                          <a:latin typeface="Arial" panose="020B0604020202020204" pitchFamily="34" charset="0"/>
                        </a:rPr>
                        <a:t>Double colon (::)</a:t>
                      </a:r>
                    </a:p>
                  </a:txBody>
                  <a:tcPr marL="59274" marR="59274" marT="59274" marB="59274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200" b="0" i="0" u="none" strike="noStrike">
                          <a:effectLst/>
                          <a:latin typeface="Arial" panose="020B0604020202020204" pitchFamily="34" charset="0"/>
                        </a:rPr>
                        <a:t>Hyphen (-) or forward slash (/)</a:t>
                      </a:r>
                    </a:p>
                  </a:txBody>
                  <a:tcPr marL="59274" marR="59274" marT="59274" marB="59274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8187590"/>
                  </a:ext>
                </a:extLst>
              </a:tr>
              <a:tr h="2092435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200" b="0" i="0" u="none" strike="noStrike">
                          <a:effectLst/>
                          <a:latin typeface="Arial" panose="020B0604020202020204" pitchFamily="34" charset="0"/>
                        </a:rPr>
                        <a:t>Tumor type/subtype</a:t>
                      </a:r>
                    </a:p>
                  </a:txBody>
                  <a:tcPr marL="59274" marR="59274" marT="59274" marB="59274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Thyroid follicular nodular disease: new term to describe multifocal benign follicular nodules presenting as a multinodular goiter</a:t>
                      </a:r>
                    </a:p>
                  </a:txBody>
                  <a:tcPr marL="59274" marR="59274" marT="59274" marB="59274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200" b="0" i="0" u="none" strike="noStrike" dirty="0" err="1">
                          <a:effectLst/>
                          <a:latin typeface="Arial" panose="020B0604020202020204" pitchFamily="34" charset="0"/>
                        </a:rPr>
                        <a:t>Not</a:t>
                      </a:r>
                      <a:r>
                        <a:rPr lang="pt-BR" sz="2200" b="0" i="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pt-BR" sz="2200" b="0" i="0" u="none" strike="noStrike" dirty="0" err="1">
                          <a:effectLst/>
                          <a:latin typeface="Arial" panose="020B0604020202020204" pitchFamily="34" charset="0"/>
                        </a:rPr>
                        <a:t>applicable</a:t>
                      </a:r>
                      <a:endParaRPr lang="pt-BR" sz="2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274" marR="59274" marT="59274" marB="59274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203604"/>
                  </a:ext>
                </a:extLst>
              </a:tr>
              <a:tr h="1446677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2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274" marR="59274" marT="59274" marB="59274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Follicular adenoma with papillary architecture: a separate type</a:t>
                      </a:r>
                    </a:p>
                  </a:txBody>
                  <a:tcPr marL="59274" marR="59274" marT="59274" marB="59274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i="0" u="none" strike="noStrike" dirty="0">
                          <a:effectLst/>
                          <a:latin typeface="Arial" panose="020B0604020202020204" pitchFamily="34" charset="0"/>
                        </a:rPr>
                        <a:t>Hyperfunctioning adenoma, follicular adenoma with papillary hyperplasia: variants of FA</a:t>
                      </a:r>
                    </a:p>
                  </a:txBody>
                  <a:tcPr marL="59274" marR="59274" marT="59274" marB="59274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4536830"/>
                  </a:ext>
                </a:extLst>
              </a:tr>
            </a:tbl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20712A2D-1E39-AB68-5023-273C09F64B2F}"/>
              </a:ext>
            </a:extLst>
          </p:cNvPr>
          <p:cNvSpPr txBox="1"/>
          <p:nvPr/>
        </p:nvSpPr>
        <p:spPr>
          <a:xfrm>
            <a:off x="4575175" y="4958834"/>
            <a:ext cx="9150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dirty="0">
                <a:effectLst/>
              </a:rPr>
              <a:t> 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00494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F8726F-930B-07C7-4930-4A702722B7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24177"/>
            <a:ext cx="12877800" cy="1216131"/>
          </a:xfrm>
        </p:spPr>
        <p:txBody>
          <a:bodyPr/>
          <a:lstStyle/>
          <a:p>
            <a:r>
              <a:rPr lang="pt-BR" sz="60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Thyroid</a:t>
            </a:r>
            <a:r>
              <a:rPr lang="pt-BR" sz="60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60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follicular</a:t>
            </a:r>
            <a:r>
              <a:rPr lang="pt-BR" sz="60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nodular </a:t>
            </a:r>
            <a:r>
              <a:rPr lang="pt-BR" sz="60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disease</a:t>
            </a:r>
            <a:endParaRPr lang="pt-BR" sz="6000" b="1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2635020-F738-5030-58E9-C740042D0C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50" y="2336039"/>
            <a:ext cx="14649450" cy="5652262"/>
          </a:xfrm>
        </p:spPr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t-BR" sz="44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Definition</a:t>
            </a:r>
            <a:endParaRPr lang="pt-BR" sz="4400" b="1" i="0" u="none" strike="noStrike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pt-BR" sz="4400" b="0" dirty="0">
              <a:solidFill>
                <a:schemeClr val="tx1"/>
              </a:solidFill>
              <a:effectLst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4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Thyroid</a:t>
            </a:r>
            <a: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4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follicular</a:t>
            </a:r>
            <a: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nodular </a:t>
            </a:r>
            <a:r>
              <a:rPr lang="pt-BR" sz="4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disease</a:t>
            </a:r>
            <a: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(FND) </a:t>
            </a:r>
            <a:r>
              <a:rPr lang="pt-BR" sz="4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 multifocal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</a:pPr>
            <a: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non-</a:t>
            </a:r>
            <a:r>
              <a:rPr lang="pt-BR" sz="4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inflammatory</a:t>
            </a:r>
            <a: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4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benign</a:t>
            </a:r>
            <a: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4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proliferation</a:t>
            </a:r>
            <a: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4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4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thyroid</a:t>
            </a:r>
            <a: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folicular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</a:pPr>
            <a: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4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cells</a:t>
            </a:r>
            <a: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4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that</a:t>
            </a:r>
            <a: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4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results</a:t>
            </a:r>
            <a: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pt-BR" sz="4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multiple</a:t>
            </a:r>
            <a: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clonal </a:t>
            </a:r>
            <a:r>
              <a:rPr lang="pt-BR" sz="4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and</a:t>
            </a:r>
            <a: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non-clonal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</a:pPr>
            <a:r>
              <a:rPr lang="pt-BR" sz="4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nodules</a:t>
            </a:r>
            <a: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4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with</a:t>
            </a:r>
            <a: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4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highly</a:t>
            </a:r>
            <a: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4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variable</a:t>
            </a:r>
            <a: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4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architecture</a:t>
            </a:r>
            <a:endParaRPr lang="pt-BR" sz="4400" b="0" i="0" u="none" strike="noStrike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sz="4400" b="0" i="0" u="none" strike="noStrike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4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Multinodular</a:t>
            </a:r>
            <a: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4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goiter</a:t>
            </a:r>
            <a: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(MNG) </a:t>
            </a:r>
            <a:r>
              <a:rPr lang="pt-BR" sz="4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4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clinical</a:t>
            </a:r>
            <a: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4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term</a:t>
            </a:r>
            <a: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4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referring</a:t>
            </a:r>
            <a: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4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na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</a:pPr>
            <a: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4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enlarged</a:t>
            </a:r>
            <a:r>
              <a:rPr lang="pt-BR" sz="4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44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thyroid</a:t>
            </a:r>
            <a:endParaRPr lang="pt-BR" sz="4400" b="0" i="0" u="none" strike="noStrike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74789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F43F32-20C3-1562-686F-4A58366B1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" y="524177"/>
            <a:ext cx="13106400" cy="1216131"/>
          </a:xfrm>
        </p:spPr>
        <p:txBody>
          <a:bodyPr/>
          <a:lstStyle/>
          <a:p>
            <a:r>
              <a:rPr lang="pt-BR" sz="60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Thyroid</a:t>
            </a:r>
            <a:r>
              <a:rPr lang="pt-BR" sz="60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60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follicular</a:t>
            </a:r>
            <a:r>
              <a:rPr lang="pt-BR" sz="60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nodular </a:t>
            </a:r>
            <a:r>
              <a:rPr lang="pt-BR" sz="60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disease</a:t>
            </a:r>
            <a:endParaRPr lang="pt-BR" sz="6000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261522B-17E2-5B81-14A1-FEE11B7261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40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Pathogenesis</a:t>
            </a:r>
            <a:endParaRPr lang="en-US" sz="4000" b="0" dirty="0">
              <a:solidFill>
                <a:schemeClr val="tx1"/>
              </a:solidFill>
              <a:effectLst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Follicular nodules in MNG develop due to the proliferation of multiple cells in response to growth factors and cytokines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Clonal nodules do occur in the background of MNG and represent true neoplasms 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Familial and early-onset FND can also be associated with </a:t>
            </a:r>
            <a:r>
              <a:rPr lang="en-US" sz="40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DICER1 syndrome </a:t>
            </a:r>
            <a:endParaRPr lang="en-US" sz="4000" b="0" i="0" u="none" strike="noStrike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b="0" i="1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TSHR and GNAS</a:t>
            </a:r>
            <a:r>
              <a:rPr lang="en-US" sz="40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4000" b="0" i="1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PRKAR1A</a:t>
            </a:r>
            <a:r>
              <a:rPr lang="en-US" sz="40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(typically in the setting of </a:t>
            </a:r>
            <a:r>
              <a:rPr lang="en-US" sz="40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Carney complex</a:t>
            </a:r>
            <a:r>
              <a:rPr lang="en-US" sz="40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 and </a:t>
            </a:r>
            <a:r>
              <a:rPr lang="en-US" sz="4000" b="0" i="1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EZH1</a:t>
            </a:r>
            <a:r>
              <a:rPr lang="en-US" sz="40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mutations</a:t>
            </a:r>
            <a:endParaRPr lang="en-US" sz="4000" b="0" i="1" u="none" strike="noStrike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13050052"/>
      </p:ext>
    </p:extLst>
  </p:cSld>
  <p:clrMapOvr>
    <a:masterClrMapping/>
  </p:clrMapOvr>
</p:sld>
</file>

<file path=ppt/theme/theme1.xml><?xml version="1.0" encoding="utf-8"?>
<a:theme xmlns:a="http://schemas.openxmlformats.org/drawingml/2006/main" name="Congresso de Patologi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10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1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12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13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4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5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16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17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8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19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2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3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4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5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6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7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8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9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Props1.xml><?xml version="1.0" encoding="utf-8"?>
<ds:datastoreItem xmlns:ds="http://schemas.openxmlformats.org/officeDocument/2006/customXml" ds:itemID="{A221C96B-DBAD-41B8-B572-28EF1FE3B8C6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8C3949BB-B130-480F-AC4B-4A22079495C7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66584C4E-10A7-4D6A-B8A8-BCD2E6B5A60E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5D636A32-C9CE-4466-A7AA-4E99513F62CE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BBB7D1CD-2AF5-4E17-A0B8-96DF3BB13463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C842CB7E-1519-4A6D-8A59-AB0D277F7EEA}">
  <ds:schemaRefs>
    <ds:schemaRef ds:uri="http://schemas.microsoft.com/VisualStudio/2011/storyboarding/control"/>
  </ds:schemaRefs>
</ds:datastoreItem>
</file>

<file path=customXml/itemProps15.xml><?xml version="1.0" encoding="utf-8"?>
<ds:datastoreItem xmlns:ds="http://schemas.openxmlformats.org/officeDocument/2006/customXml" ds:itemID="{322D8AA5-CC48-42A5-A730-BEB4E70C3EEB}">
  <ds:schemaRefs>
    <ds:schemaRef ds:uri="http://schemas.microsoft.com/VisualStudio/2011/storyboarding/control"/>
  </ds:schemaRefs>
</ds:datastoreItem>
</file>

<file path=customXml/itemProps16.xml><?xml version="1.0" encoding="utf-8"?>
<ds:datastoreItem xmlns:ds="http://schemas.openxmlformats.org/officeDocument/2006/customXml" ds:itemID="{D8C6A5EA-7FE6-41CF-9278-A054B2D7B73F}">
  <ds:schemaRefs>
    <ds:schemaRef ds:uri="http://schemas.microsoft.com/VisualStudio/2011/storyboarding/control"/>
  </ds:schemaRefs>
</ds:datastoreItem>
</file>

<file path=customXml/itemProps17.xml><?xml version="1.0" encoding="utf-8"?>
<ds:datastoreItem xmlns:ds="http://schemas.openxmlformats.org/officeDocument/2006/customXml" ds:itemID="{8F4D6BDA-3027-4CA4-B1D2-75C28A01AEEA}">
  <ds:schemaRefs>
    <ds:schemaRef ds:uri="http://schemas.microsoft.com/VisualStudio/2011/storyboarding/control"/>
  </ds:schemaRefs>
</ds:datastoreItem>
</file>

<file path=customXml/itemProps18.xml><?xml version="1.0" encoding="utf-8"?>
<ds:datastoreItem xmlns:ds="http://schemas.openxmlformats.org/officeDocument/2006/customXml" ds:itemID="{6E2D75E1-1DB4-4D06-BA7F-86761867684D}">
  <ds:schemaRefs>
    <ds:schemaRef ds:uri="http://schemas.microsoft.com/VisualStudio/2011/storyboarding/control"/>
  </ds:schemaRefs>
</ds:datastoreItem>
</file>

<file path=customXml/itemProps19.xml><?xml version="1.0" encoding="utf-8"?>
<ds:datastoreItem xmlns:ds="http://schemas.openxmlformats.org/officeDocument/2006/customXml" ds:itemID="{B08D06DF-C2AA-45EF-865E-1E729275B0C2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64409CB1-79E8-4255-B6EF-4156EC6241EA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6B3D268F-B581-4194-8D71-1AB057A35DFF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915E8B9A-FD10-4FD4-B833-84BAF5C3D2FE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1183EDAC-7FEC-4F68-9F33-5AE7405AB41B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CC8BB845-649C-427C-863D-B9D03A20234C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2A7B2708-3127-4DB8-BC64-0CFB276C5B9A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7AD2A8F4-A7E4-470C-A5DE-6D5632323B18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4238F7FD-1397-40F9-8DA4-1B2363D5DF69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6840</TotalTime>
  <Words>870</Words>
  <Application>Microsoft Office PowerPoint</Application>
  <PresentationFormat>Personalizar</PresentationFormat>
  <Paragraphs>120</Paragraphs>
  <Slides>39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7" baseType="lpstr">
      <vt:lpstr>Arial</vt:lpstr>
      <vt:lpstr>Calibri</vt:lpstr>
      <vt:lpstr>Calibri Bold</vt:lpstr>
      <vt:lpstr>inherit</vt:lpstr>
      <vt:lpstr>Lato</vt:lpstr>
      <vt:lpstr>Montserrat</vt:lpstr>
      <vt:lpstr>Open Sans</vt:lpstr>
      <vt:lpstr>Congresso de Patologia</vt:lpstr>
      <vt:lpstr>The refashioned benign thyroid tumors</vt:lpstr>
      <vt:lpstr>Declaração de Conflito de Interesse</vt:lpstr>
      <vt:lpstr>Apresentação do PowerPoint</vt:lpstr>
      <vt:lpstr>Apresentação do PowerPoint</vt:lpstr>
      <vt:lpstr>Bethesda 2023</vt:lpstr>
      <vt:lpstr>BETHESDA 2003</vt:lpstr>
      <vt:lpstr>Major Revisions to the Classification and Nomenclature of Thyroid Tumors </vt:lpstr>
      <vt:lpstr>Thyroid follicular nodular disease</vt:lpstr>
      <vt:lpstr>Thyroid follicular nodular disease</vt:lpstr>
      <vt:lpstr>BÓCIO COLÓIDE</vt:lpstr>
      <vt:lpstr>BÓCIO COLÓIDE</vt:lpstr>
      <vt:lpstr>Apresentação do PowerPoint</vt:lpstr>
      <vt:lpstr>CATEGORIA 2 – PAAF – cellblock</vt:lpstr>
      <vt:lpstr>Cuidar em área de PAAF</vt:lpstr>
      <vt:lpstr>Apresentação do PowerPoint</vt:lpstr>
      <vt:lpstr>Follicular adenoma with papillary architecture  </vt:lpstr>
      <vt:lpstr>Follicular adenoma with papillary architecture</vt:lpstr>
      <vt:lpstr>Follicular adenoma with papillary architecture</vt:lpstr>
      <vt:lpstr>Apresentação do PowerPoint</vt:lpstr>
      <vt:lpstr>Follicular adenoma with papillary architecture</vt:lpstr>
      <vt:lpstr>Apresentação do PowerPoint</vt:lpstr>
      <vt:lpstr>Apresentação do PowerPoint</vt:lpstr>
      <vt:lpstr>CATEGORIA II - TIREOIDITE</vt:lpstr>
      <vt:lpstr>Apresentação do PowerPoint</vt:lpstr>
      <vt:lpstr>Dicer1</vt:lpstr>
      <vt:lpstr>DICER1</vt:lpstr>
      <vt:lpstr>DICER1</vt:lpstr>
      <vt:lpstr>DICER1</vt:lpstr>
      <vt:lpstr>DICER1 </vt:lpstr>
      <vt:lpstr>ADENOMA FOLICULAR</vt:lpstr>
      <vt:lpstr>ADENOMA FOLICULAR</vt:lpstr>
      <vt:lpstr>ADENOMA FOLICULAR</vt:lpstr>
      <vt:lpstr>ADENOMA FOLICULAR</vt:lpstr>
      <vt:lpstr>ADENOMA ONCOCÍTICO</vt:lpstr>
      <vt:lpstr>ADENOMA ONCOCÍTICO</vt:lpstr>
      <vt:lpstr>Apresentação do PowerPoint</vt:lpstr>
      <vt:lpstr>Apresentação do PowerPoint</vt:lpstr>
      <vt:lpstr>Apresentação do PowerPoint</vt:lpstr>
      <vt:lpstr>obrigado!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Alexsander Verrone</dc:creator>
  <cp:lastModifiedBy>Mayara Valizerde</cp:lastModifiedBy>
  <cp:revision>58</cp:revision>
  <dcterms:created xsi:type="dcterms:W3CDTF">2024-02-22T18:43:09Z</dcterms:created>
  <dcterms:modified xsi:type="dcterms:W3CDTF">2024-05-30T13:42:40Z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Tfs.LastKnownPath">
    <vt:lpwstr>https://d.docs.live.net/63ee6ee913b13d11/Alex/Congresso/2024/ppt.pptx</vt:lpwstr>
  </property>
</Properties>
</file>